
<file path=[Content_Types].xml><?xml version="1.0" encoding="utf-8"?>
<Types xmlns="http://schemas.openxmlformats.org/package/2006/content-types">
  <Default Extension="png" ContentType="image/png"/>
  <Default Extension="tmp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18"/>
  </p:notesMasterIdLst>
  <p:handoutMasterIdLst>
    <p:handoutMasterId r:id="rId19"/>
  </p:handoutMasterIdLst>
  <p:sldIdLst>
    <p:sldId id="256" r:id="rId7"/>
    <p:sldId id="272" r:id="rId8"/>
    <p:sldId id="263" r:id="rId9"/>
    <p:sldId id="264" r:id="rId10"/>
    <p:sldId id="265" r:id="rId11"/>
    <p:sldId id="269" r:id="rId12"/>
    <p:sldId id="277" r:id="rId13"/>
    <p:sldId id="278" r:id="rId14"/>
    <p:sldId id="279" r:id="rId15"/>
    <p:sldId id="280" r:id="rId16"/>
    <p:sldId id="281" r:id="rId17"/>
  </p:sldIdLst>
  <p:sldSz cx="1216183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3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6DAD"/>
    <a:srgbClr val="0D78C9"/>
    <a:srgbClr val="024C84"/>
    <a:srgbClr val="993200"/>
    <a:srgbClr val="4D4E44"/>
    <a:srgbClr val="176338"/>
    <a:srgbClr val="0F5D3F"/>
    <a:srgbClr val="ABC8D1"/>
    <a:srgbClr val="1B3049"/>
    <a:srgbClr val="5D3E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81473" autoAdjust="0"/>
  </p:normalViewPr>
  <p:slideViewPr>
    <p:cSldViewPr>
      <p:cViewPr>
        <p:scale>
          <a:sx n="79" d="100"/>
          <a:sy n="79" d="100"/>
        </p:scale>
        <p:origin x="-306" y="-240"/>
      </p:cViewPr>
      <p:guideLst>
        <p:guide orient="horz" pos="2160"/>
        <p:guide pos="383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150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840577963468852"/>
          <c:y val="4.5685083856043418E-2"/>
          <c:w val="0.71807381220204614"/>
          <c:h val="0.75043462787490545"/>
        </c:manualLayout>
      </c:layout>
      <c:lineChart>
        <c:grouping val="standard"/>
        <c:varyColors val="0"/>
        <c:ser>
          <c:idx val="0"/>
          <c:order val="0"/>
          <c:tx>
            <c:strRef>
              <c:f>Лист3!$C$2</c:f>
              <c:strCache>
                <c:ptCount val="1"/>
                <c:pt idx="0">
                  <c:v>МОП</c:v>
                </c:pt>
              </c:strCache>
            </c:strRef>
          </c:tx>
          <c:spPr>
            <a:ln w="57150"/>
          </c:spPr>
          <c:cat>
            <c:strRef>
              <c:f>Лист3!$B$3:$B$6</c:f>
              <c:strCache>
                <c:ptCount val="4"/>
                <c:pt idx="0">
                  <c:v>Требования</c:v>
                </c:pt>
                <c:pt idx="1">
                  <c:v>Проект</c:v>
                </c:pt>
                <c:pt idx="2">
                  <c:v>Код</c:v>
                </c:pt>
                <c:pt idx="3">
                  <c:v>Испытания</c:v>
                </c:pt>
              </c:strCache>
            </c:strRef>
          </c:cat>
          <c:val>
            <c:numRef>
              <c:f>Лист3!$C$3:$C$6</c:f>
              <c:numCache>
                <c:formatCode>0%</c:formatCode>
                <c:ptCount val="4"/>
                <c:pt idx="0">
                  <c:v>0.5</c:v>
                </c:pt>
                <c:pt idx="1">
                  <c:v>0.35</c:v>
                </c:pt>
                <c:pt idx="2">
                  <c:v>0.1</c:v>
                </c:pt>
                <c:pt idx="3">
                  <c:v>0.05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CE24-4366-9504-0FE143654E62}"/>
            </c:ext>
          </c:extLst>
        </c:ser>
        <c:ser>
          <c:idx val="1"/>
          <c:order val="1"/>
          <c:tx>
            <c:strRef>
              <c:f>Лист3!$D$2</c:f>
              <c:strCache>
                <c:ptCount val="1"/>
                <c:pt idx="0">
                  <c:v>Среднее по отрасли</c:v>
                </c:pt>
              </c:strCache>
            </c:strRef>
          </c:tx>
          <c:spPr>
            <a:ln w="57150"/>
          </c:spPr>
          <c:cat>
            <c:strRef>
              <c:f>Лист3!$B$3:$B$6</c:f>
              <c:strCache>
                <c:ptCount val="4"/>
                <c:pt idx="0">
                  <c:v>Требования</c:v>
                </c:pt>
                <c:pt idx="1">
                  <c:v>Проект</c:v>
                </c:pt>
                <c:pt idx="2">
                  <c:v>Код</c:v>
                </c:pt>
                <c:pt idx="3">
                  <c:v>Испытания</c:v>
                </c:pt>
              </c:strCache>
            </c:strRef>
          </c:cat>
          <c:val>
            <c:numRef>
              <c:f>Лист3!$D$3:$D$6</c:f>
              <c:numCache>
                <c:formatCode>0%</c:formatCode>
                <c:ptCount val="4"/>
                <c:pt idx="0">
                  <c:v>0.05</c:v>
                </c:pt>
                <c:pt idx="1">
                  <c:v>0.18</c:v>
                </c:pt>
                <c:pt idx="2">
                  <c:v>0.32</c:v>
                </c:pt>
                <c:pt idx="3">
                  <c:v>0.22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CE24-4366-9504-0FE143654E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6631424"/>
        <c:axId val="42110336"/>
      </c:lineChart>
      <c:catAx>
        <c:axId val="1666314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42110336"/>
        <c:crosses val="autoZero"/>
        <c:auto val="1"/>
        <c:lblAlgn val="ctr"/>
        <c:lblOffset val="100"/>
        <c:noMultiLvlLbl val="0"/>
      </c:catAx>
      <c:valAx>
        <c:axId val="42110336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 sz="2000"/>
            </a:pPr>
            <a:endParaRPr lang="ru-RU"/>
          </a:p>
        </c:txPr>
        <c:crossAx val="1666314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688775510204084"/>
          <c:y val="0.34162929845633705"/>
          <c:w val="0.15141156462585034"/>
          <c:h val="0.43821032964099826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zero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93C83-2184-4286-ABE1-941A40B40C8F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03001-E0F2-47E5-A338-816CC267AF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65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53241F-7ED4-45AC-844C-15DB0D5F9CCD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3B8C3-A209-4A55-9261-22C2A02B31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81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Модельно-Ориентированное Проектирование – это современная парадигма разработки больших, сложных систем.</a:t>
            </a:r>
          </a:p>
          <a:p>
            <a:r>
              <a:rPr lang="ru-RU" dirty="0"/>
              <a:t>В центре процесса разработки находится модель системы. Эта модель выполняет разные функции на разных фазах развития проекта.</a:t>
            </a:r>
          </a:p>
          <a:p>
            <a:r>
              <a:rPr lang="ru-RU" dirty="0"/>
              <a:t>Вначале – это исполняемая спецификация. Спецификацией она называется потому, что в этой модели отражены высокоуровневые требования к системе, а исполняемая она потому, что мы можем нажать кнопку и запустить симуляцию. Такая исполняемая спецификация является однозначной и не предполагает разночтений.</a:t>
            </a:r>
          </a:p>
          <a:p>
            <a:r>
              <a:rPr lang="ru-RU" dirty="0"/>
              <a:t>Исполняемая спецификация, которая часто является системной моделью, постоянно детализируется и уточняется разработчиками. Это позволяет уточнять и детализировать низкоуровневые требования, проводить симуляции без реальных прототипов (которые могут быть еще недоступны или слишком дороги), а также проводить систематический анализ "что если?". Что будет, если изменить тот или иной параметр? Что будет, если изменить алгоритм тем или иным способом?</a:t>
            </a:r>
          </a:p>
          <a:p>
            <a:r>
              <a:rPr lang="ru-RU" dirty="0"/>
              <a:t>Автоматическая генерация кода – это важная часть модельно-ориентированного проектирования. При традиционном ручном кодировании, по сути, вы получаете две ветки проекта – это код и модель. Что делать, если мы хотим внести изменение? Нужно ли это сделать на уровне кода или модели, и как синхронизировать изменения друг с другом? Что, если мы обнаружили ошибку – это ошибка при моделировании или при ручном кодировании? Автоматическая генерация кода позволяет избегать этих и многих других проблем, </a:t>
            </a:r>
            <a:r>
              <a:rPr lang="ru-RU" dirty="0" err="1"/>
              <a:t>минимизируя</a:t>
            </a:r>
            <a:r>
              <a:rPr lang="ru-RU" dirty="0"/>
              <a:t> ошибки кодирования и помогая разрабатывать действительно большие и сложные системы.</a:t>
            </a:r>
          </a:p>
          <a:p>
            <a:r>
              <a:rPr lang="ru-RU" dirty="0"/>
              <a:t>Несмотря на то, что тестирование и верификация вынесены в отдельный лепесток, это процесс охватывает весь жизненный цикл проекта. Модельно-Ориентированное Проектирование предполагает непрерывное тестирование и верификацию на всех стадиях проекта, и позволяет выявлять ошибки на самых ранних стадиях. Ведь, чем раньше будет обнаружена ошибка, тем проще (и дешевле) её исправить.</a:t>
            </a:r>
          </a:p>
          <a:p>
            <a:r>
              <a:rPr lang="ru-RU" dirty="0"/>
              <a:t>Модельно-Ориентированное Проектирование объединяет разные группы инженеров, предоставляя им единую среду разработки и верификации. Системные инженеры, инженеры-разработчики, программисты и </a:t>
            </a:r>
            <a:r>
              <a:rPr lang="ru-RU" dirty="0" err="1"/>
              <a:t>тестировщики</a:t>
            </a:r>
            <a:r>
              <a:rPr lang="ru-RU" dirty="0"/>
              <a:t> могут разговаривать на одном языке и обмениваться информацией друг с другом.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B5998-CE1F-4AD9-9287-E842F1A9FF18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787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For printing, use</a:t>
            </a:r>
            <a:r>
              <a:rPr lang="en-US" baseline="0" smtClean="0"/>
              <a:t> this slide.</a:t>
            </a:r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3B8C3-A209-4A55-9261-22C2A02B315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75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For printing, use</a:t>
            </a:r>
            <a:r>
              <a:rPr lang="en-US" baseline="0" smtClean="0"/>
              <a:t> this slide.</a:t>
            </a:r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3B8C3-A209-4A55-9261-22C2A02B315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783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Blue arrow from “Component Design” to “System Level Design” includes:</a:t>
            </a:r>
          </a:p>
          <a:p>
            <a:pPr marL="228600" indent="-228600">
              <a:buAutoNum type="arabicPeriod"/>
            </a:pPr>
            <a:r>
              <a:rPr lang="en-US" dirty="0" smtClean="0"/>
              <a:t>Parameter</a:t>
            </a:r>
            <a:r>
              <a:rPr lang="en-US" baseline="0" dirty="0" smtClean="0"/>
              <a:t> estimation based on simulation results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Mode export from FEA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Reduced order modeling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3B8C3-A209-4A55-9261-22C2A02B315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5654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[Note</a:t>
            </a:r>
            <a:r>
              <a:rPr lang="en-US" baseline="0" dirty="0" smtClean="0"/>
              <a:t> to presenter: NASA study can be downloaded directly from http://sarpresults.ivv.nasa.gov/DownloadFile/24/10/Direct%20ROI%20of%20IV&amp;V%20ATS2003%20presentation.ppt</a:t>
            </a:r>
          </a:p>
          <a:p>
            <a:r>
              <a:rPr lang="en-US" baseline="0" dirty="0" smtClean="0"/>
              <a:t>The saved version of the report (</a:t>
            </a:r>
            <a:r>
              <a:rPr lang="en-US" baseline="0" dirty="0" err="1" smtClean="0"/>
              <a:t>powerpoint</a:t>
            </a:r>
            <a:r>
              <a:rPr lang="en-US" baseline="0" dirty="0" smtClean="0"/>
              <a:t> file) is also available on the ECL).]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MathWorks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5F47B50-A2E9-4252-B1BF-DB9C2905D84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3229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3B8C3-A209-4A55-9261-22C2A02B315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792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76104" cy="6858000"/>
          </a:xfrm>
          <a:prstGeom prst="rect">
            <a:avLst/>
          </a:prstGeom>
        </p:spPr>
      </p:pic>
      <p:sp>
        <p:nvSpPr>
          <p:cNvPr id="21" name="Title 1"/>
          <p:cNvSpPr>
            <a:spLocks noGrp="1"/>
          </p:cNvSpPr>
          <p:nvPr>
            <p:ph type="ctrTitle"/>
          </p:nvPr>
        </p:nvSpPr>
        <p:spPr>
          <a:xfrm>
            <a:off x="912138" y="2667000"/>
            <a:ext cx="10337562" cy="1828800"/>
          </a:xfrm>
        </p:spPr>
        <p:txBody>
          <a:bodyPr/>
          <a:lstStyle>
            <a:lvl1pPr algn="ctr">
              <a:defRPr sz="350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2" name="Subtitle 2"/>
          <p:cNvSpPr>
            <a:spLocks noGrp="1"/>
          </p:cNvSpPr>
          <p:nvPr>
            <p:ph type="subTitle" idx="1"/>
          </p:nvPr>
        </p:nvSpPr>
        <p:spPr>
          <a:xfrm>
            <a:off x="7223919" y="5514804"/>
            <a:ext cx="4038600" cy="987425"/>
          </a:xfrm>
        </p:spPr>
        <p:txBody>
          <a:bodyPr>
            <a:normAutofit/>
          </a:bodyPr>
          <a:lstStyle>
            <a:lvl1pPr marL="0" indent="0" algn="r">
              <a:buNone/>
              <a:defRPr sz="1800" b="1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10201751" y="6527629"/>
            <a:ext cx="24323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© 2016 The MathWorks, Inc.</a:t>
            </a:r>
            <a:endParaRPr 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912138" y="3124200"/>
            <a:ext cx="10350381" cy="914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2" y="762000"/>
            <a:ext cx="10742957" cy="762000"/>
          </a:xfrm>
        </p:spPr>
        <p:txBody>
          <a:bodyPr/>
          <a:lstStyle>
            <a:lvl1pPr>
              <a:defRPr sz="2800" baseline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092" y="1600200"/>
            <a:ext cx="10742957" cy="4648200"/>
          </a:xfrm>
        </p:spPr>
        <p:txBody>
          <a:bodyPr/>
          <a:lstStyle>
            <a:lvl1pPr>
              <a:buSzPct val="75000"/>
              <a:defRPr sz="2400"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lnSpc>
                <a:spcPct val="105000"/>
              </a:lnSpc>
              <a:defRPr sz="2000"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lnSpc>
                <a:spcPct val="105000"/>
              </a:lnSpc>
              <a:buSzPct val="75000"/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lnSpc>
                <a:spcPct val="105000"/>
              </a:lnSpc>
              <a:defRPr/>
            </a:lvl4pPr>
            <a:lvl5pPr>
              <a:lnSpc>
                <a:spcPct val="105000"/>
              </a:lnSpc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2" y="914400"/>
            <a:ext cx="10742957" cy="990600"/>
          </a:xfrm>
        </p:spPr>
        <p:txBody>
          <a:bodyPr/>
          <a:lstStyle>
            <a:lvl1pPr>
              <a:defRPr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08092" y="685800"/>
            <a:ext cx="9425424" cy="762000"/>
          </a:xfrm>
        </p:spPr>
        <p:txBody>
          <a:bodyPr anchor="t" anchorCtr="0"/>
          <a:lstStyle>
            <a:lvl1pPr algn="l">
              <a:defRPr sz="2800" b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0" hasCustomPrompt="1"/>
          </p:nvPr>
        </p:nvSpPr>
        <p:spPr>
          <a:xfrm>
            <a:off x="608092" y="2819400"/>
            <a:ext cx="5067433" cy="3200400"/>
          </a:xfrm>
        </p:spPr>
        <p:txBody>
          <a:bodyPr/>
          <a:lstStyle>
            <a:lvl1pPr>
              <a:buClr>
                <a:srgbClr val="125687"/>
              </a:buClr>
              <a:buSzTx/>
              <a:defRPr sz="1800" baseline="0"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buNone/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buClr>
                <a:srgbClr val="125687"/>
              </a:buClr>
              <a:buSzTx/>
            </a:pPr>
            <a:r>
              <a:rPr lang="en-US" dirty="0" smtClean="0"/>
              <a:t>Click to add b</a:t>
            </a:r>
            <a:r>
              <a:rPr lang="en-US" sz="1800" dirty="0" smtClean="0">
                <a:solidFill>
                  <a:prstClr val="black"/>
                </a:solidFill>
              </a:rPr>
              <a:t>rief summary and benefits of feature (ideally three bullets)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608092" y="1600200"/>
            <a:ext cx="5067433" cy="838200"/>
          </a:xfrm>
        </p:spPr>
        <p:txBody>
          <a:bodyPr anchor="t"/>
          <a:lstStyle>
            <a:lvl1pPr marL="0" indent="0" algn="l">
              <a:buNone/>
              <a:defRPr sz="2000" b="1" baseline="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to add headline</a:t>
            </a:r>
            <a:r>
              <a:rPr lang="en-US" sz="2000" b="1" dirty="0" smtClean="0">
                <a:solidFill>
                  <a:prstClr val="black"/>
                </a:solidFill>
              </a:rPr>
              <a:t> providing value of feature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0702" y="1914526"/>
            <a:ext cx="10337562" cy="1362075"/>
          </a:xfrm>
        </p:spPr>
        <p:txBody>
          <a:bodyPr anchor="t"/>
          <a:lstStyle>
            <a:lvl1pPr algn="ctr">
              <a:defRPr sz="3200" b="1" cap="none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Section Header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2" y="685800"/>
            <a:ext cx="10742957" cy="990600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092" y="1600200"/>
            <a:ext cx="5168781" cy="4648199"/>
          </a:xfrm>
        </p:spPr>
        <p:txBody>
          <a:bodyPr/>
          <a:lstStyle>
            <a:lvl1pPr>
              <a:defRPr sz="2400"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 sz="2000"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2268" y="1600200"/>
            <a:ext cx="5168781" cy="4648199"/>
          </a:xfrm>
        </p:spPr>
        <p:txBody>
          <a:bodyPr/>
          <a:lstStyle>
            <a:lvl1pPr>
              <a:defRPr sz="2400"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 sz="2000"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8100"/>
            <a:ext cx="12193350" cy="685800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7528719" y="2667000"/>
            <a:ext cx="3720980" cy="9144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Arial" pitchFamily="34" charset="0"/>
              </a:defRPr>
            </a:lvl1pPr>
          </a:lstStyle>
          <a:p>
            <a:pPr algn="l"/>
            <a:r>
              <a:rPr lang="ru-RU" dirty="0" smtClean="0">
                <a:latin typeface="Helvetica" panose="020B0604020202020204" pitchFamily="34" charset="0"/>
                <a:cs typeface="Helvetica" panose="020B0604020202020204" pitchFamily="34" charset="0"/>
              </a:rPr>
              <a:t>Максим Сидоров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ведущий менеджер проектов</a:t>
            </a:r>
            <a:endParaRPr lang="en-US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899319" y="5562600"/>
            <a:ext cx="3581400" cy="4572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Arial" pitchFamily="34" charset="0"/>
              </a:defRPr>
            </a:lvl1pPr>
          </a:lstStyle>
          <a:p>
            <a:pPr algn="l"/>
            <a:r>
              <a:rPr lang="ru-RU" sz="1700" b="0" dirty="0" smtClean="0">
                <a:solidFill>
                  <a:schemeClr val="tx1"/>
                </a:solidFill>
              </a:rPr>
              <a:t>Москва, </a:t>
            </a:r>
            <a:r>
              <a:rPr lang="ru-RU" sz="1700" b="0" dirty="0" err="1" smtClean="0">
                <a:solidFill>
                  <a:schemeClr val="tx1"/>
                </a:solidFill>
              </a:rPr>
              <a:t>Дербеневская</a:t>
            </a:r>
            <a:r>
              <a:rPr lang="ru-RU" sz="1700" b="0" dirty="0" smtClean="0">
                <a:solidFill>
                  <a:schemeClr val="tx1"/>
                </a:solidFill>
              </a:rPr>
              <a:t> наб. 7 стр.8</a:t>
            </a:r>
            <a:endParaRPr lang="en-US" sz="1700" b="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4429125" y="5562600"/>
            <a:ext cx="2642394" cy="685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Arial" pitchFamily="34" charset="0"/>
              </a:defRPr>
            </a:lvl1pPr>
          </a:lstStyle>
          <a:p>
            <a:pPr algn="l"/>
            <a:r>
              <a:rPr lang="ru-RU" sz="1700" b="0" dirty="0" smtClean="0">
                <a:solidFill>
                  <a:schemeClr val="tx1"/>
                </a:solidFill>
              </a:rPr>
              <a:t>+7 (495) 232 00 23 доб. 1665 </a:t>
            </a:r>
          </a:p>
          <a:p>
            <a:pPr algn="l"/>
            <a:r>
              <a:rPr lang="ru-RU" sz="1700" b="0" dirty="0" smtClean="0">
                <a:solidFill>
                  <a:schemeClr val="tx1"/>
                </a:solidFill>
              </a:rPr>
              <a:t>+7 (909) 125 05 25</a:t>
            </a:r>
            <a:endParaRPr lang="en-US" sz="1700" b="0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7373938" y="5562600"/>
            <a:ext cx="2642394" cy="685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Arial" pitchFamily="34" charset="0"/>
              </a:defRPr>
            </a:lvl1pPr>
          </a:lstStyle>
          <a:p>
            <a:pPr algn="l"/>
            <a:r>
              <a:rPr lang="en-US" sz="1700" b="0" dirty="0" smtClean="0">
                <a:solidFill>
                  <a:schemeClr val="tx1"/>
                </a:solidFill>
              </a:rPr>
              <a:t>maxim.sidorov@exponenta.ru</a:t>
            </a:r>
            <a:endParaRPr lang="en-US" sz="1700" b="0" dirty="0">
              <a:solidFill>
                <a:schemeClr val="tx1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 userDrawn="1"/>
        </p:nvSpPr>
        <p:spPr>
          <a:xfrm>
            <a:off x="10348119" y="5562600"/>
            <a:ext cx="1524000" cy="685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Arial" pitchFamily="34" charset="0"/>
              </a:defRPr>
            </a:lvl1pPr>
          </a:lstStyle>
          <a:p>
            <a:pPr algn="l"/>
            <a:r>
              <a:rPr lang="en-US" sz="1700" b="0" dirty="0" smtClean="0">
                <a:solidFill>
                  <a:schemeClr val="tx1"/>
                </a:solidFill>
              </a:rPr>
              <a:t>exponenta.ru</a:t>
            </a:r>
            <a:endParaRPr lang="en-US" sz="1700" b="0" dirty="0">
              <a:solidFill>
                <a:schemeClr val="tx1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823119" y="2667000"/>
            <a:ext cx="3873380" cy="9144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ru-RU" dirty="0" smtClean="0">
                <a:latin typeface="Helvetica" panose="020B0604020202020204" pitchFamily="34" charset="0"/>
                <a:cs typeface="Helvetica" panose="020B0604020202020204" pitchFamily="34" charset="0"/>
              </a:rPr>
              <a:t>Центр Инженерных Технологий</a:t>
            </a:r>
          </a:p>
          <a:p>
            <a:pPr algn="r"/>
            <a:r>
              <a:rPr lang="ru-RU" dirty="0" smtClean="0">
                <a:latin typeface="Helvetica" panose="020B0604020202020204" pitchFamily="34" charset="0"/>
                <a:cs typeface="Helvetica" panose="020B0604020202020204" pitchFamily="34" charset="0"/>
              </a:rPr>
              <a:t>и Моделирования</a:t>
            </a:r>
            <a:endParaRPr lang="en-US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 userDrawn="1"/>
        </p:nvSpPr>
        <p:spPr>
          <a:xfrm>
            <a:off x="442119" y="457200"/>
            <a:ext cx="2590800" cy="685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Arial" pitchFamily="34" charset="0"/>
              </a:defRPr>
            </a:lvl1pPr>
          </a:lstStyle>
          <a:p>
            <a:pPr algn="l"/>
            <a:r>
              <a:rPr lang="ru-RU" sz="3000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Контакты</a:t>
            </a:r>
            <a:endParaRPr lang="en-US" sz="30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2" y="457200"/>
            <a:ext cx="10742957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823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w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914400"/>
            <a:ext cx="10742957" cy="990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2209800"/>
            <a:ext cx="10742957" cy="464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8" name="Rectangle 7"/>
          <p:cNvSpPr/>
          <p:nvPr/>
        </p:nvSpPr>
        <p:spPr>
          <a:xfrm>
            <a:off x="11553746" y="6484951"/>
            <a:ext cx="608092" cy="381001"/>
          </a:xfrm>
          <a:prstGeom prst="rect">
            <a:avLst/>
          </a:prstGeom>
          <a:noFill/>
          <a:ln w="12700">
            <a:noFill/>
          </a:ln>
        </p:spPr>
        <p:txBody>
          <a:bodyPr wrap="square" anchor="ctr">
            <a:noAutofit/>
          </a:bodyPr>
          <a:lstStyle/>
          <a:p>
            <a:pPr algn="ctr"/>
            <a:fld id="{47FBD1EF-0801-4063-B668-C71608ACC70F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algn="ctr"/>
              <a:t>‹#›</a:t>
            </a:fld>
            <a:endParaRPr lang="en-US" sz="1200" b="1" dirty="0">
              <a:solidFill>
                <a:schemeClr val="tx2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19" y="152400"/>
            <a:ext cx="11488738" cy="41448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9" r:id="rId4"/>
    <p:sldLayoutId id="2147483663" r:id="rId5"/>
    <p:sldLayoutId id="2147483651" r:id="rId6"/>
    <p:sldLayoutId id="2147483652" r:id="rId7"/>
    <p:sldLayoutId id="2147483664" r:id="rId8"/>
    <p:sldLayoutId id="2147483665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500" b="1" kern="1200">
          <a:solidFill>
            <a:schemeClr val="tx2"/>
          </a:solidFill>
          <a:latin typeface="Helvetica" panose="020B0604020202020204" pitchFamily="34" charset="0"/>
          <a:ea typeface="+mj-ea"/>
          <a:cs typeface="Helvetica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5000"/>
        <a:buFont typeface="Wingdings" pitchFamily="2" charset="2"/>
        <a:buChar char="§"/>
        <a:defRPr sz="24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–"/>
        <a:defRPr sz="20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75000"/>
        <a:buFont typeface="Wingdings" pitchFamily="2" charset="2"/>
        <a:buChar char="§"/>
        <a:defRPr sz="16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0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11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2.png"/><Relationship Id="rId7" Type="http://schemas.microsoft.com/office/2007/relationships/hdphoto" Target="../media/hdphoto1.wd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11" Type="http://schemas.openxmlformats.org/officeDocument/2006/relationships/image" Target="../media/image9.png"/><Relationship Id="rId5" Type="http://schemas.microsoft.com/office/2007/relationships/hdphoto" Target="../media/hdphoto3.wdp"/><Relationship Id="rId10" Type="http://schemas.openxmlformats.org/officeDocument/2006/relationships/image" Target="../media/image8.jpeg"/><Relationship Id="rId4" Type="http://schemas.openxmlformats.org/officeDocument/2006/relationships/image" Target="../media/image13.jpeg"/><Relationship Id="rId9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Управление техническими рисками проектов при помощи модельно-ориентированного подхода</a:t>
            </a:r>
            <a:endParaRPr lang="ru-RU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Никита Богославский</a:t>
            </a:r>
            <a:br>
              <a:rPr lang="ru-RU" dirty="0" smtClean="0"/>
            </a:br>
            <a:r>
              <a:rPr lang="ru-RU" dirty="0" smtClean="0"/>
              <a:t>Генеральный Директор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796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 о применении МОП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Необходимость проведения системного моделирования в математической среде (</a:t>
            </a:r>
            <a:r>
              <a:rPr lang="ru-RU" sz="2000" dirty="0" err="1"/>
              <a:t>напр</a:t>
            </a:r>
            <a:r>
              <a:rPr lang="ru-RU" sz="2000" dirty="0"/>
              <a:t> </a:t>
            </a:r>
            <a:r>
              <a:rPr lang="en-US" sz="2000" dirty="0"/>
              <a:t>Simulink)</a:t>
            </a:r>
            <a:r>
              <a:rPr lang="ru-RU" sz="2000" dirty="0"/>
              <a:t> даст разработчикам более целостное понимание проекта, «чувствуют систему», повысит уверенность в реализуемости и сроках\затратах</a:t>
            </a:r>
          </a:p>
          <a:p>
            <a:r>
              <a:rPr lang="ru-RU" sz="2000" dirty="0"/>
              <a:t>Позволяет вскрыть и разрешить </a:t>
            </a:r>
            <a:r>
              <a:rPr lang="ru-RU" sz="2000" dirty="0" err="1"/>
              <a:t>бОльшее</a:t>
            </a:r>
            <a:r>
              <a:rPr lang="ru-RU" sz="2000" dirty="0"/>
              <a:t> количество потенциальных рисков, чем при типичном процессе и сделать это в десятки раз менее затратным методом</a:t>
            </a:r>
          </a:p>
          <a:p>
            <a:r>
              <a:rPr lang="ru-RU" sz="2000" dirty="0"/>
              <a:t>Начав с системной модели, разработчики будут склонны к ее </a:t>
            </a:r>
            <a:r>
              <a:rPr lang="ru-RU" sz="2000" dirty="0" err="1"/>
              <a:t>переиспользованию</a:t>
            </a:r>
            <a:r>
              <a:rPr lang="ru-RU" sz="2000" dirty="0"/>
              <a:t> в течение проекта, что повысит финансовую эффективность работ и снизит сроки </a:t>
            </a:r>
            <a:r>
              <a:rPr lang="ru-RU" sz="2000" dirty="0" smtClean="0"/>
              <a:t>готовности</a:t>
            </a:r>
          </a:p>
          <a:p>
            <a:endParaRPr lang="ru-RU" sz="2000" dirty="0"/>
          </a:p>
          <a:p>
            <a:r>
              <a:rPr lang="ru-RU" sz="2000" dirty="0" smtClean="0"/>
              <a:t>Средняя отдача от МОП по практике ЦИТМ Экспонента на предприятиях РФ</a:t>
            </a:r>
          </a:p>
          <a:p>
            <a:pPr lvl="1"/>
            <a:r>
              <a:rPr lang="ru-RU" sz="1600" dirty="0" smtClean="0"/>
              <a:t>Сроки первого проекта - сокращение как правило в 2,5 -3 раза, последующего – в 3 раза</a:t>
            </a:r>
          </a:p>
          <a:p>
            <a:pPr lvl="1"/>
            <a:r>
              <a:rPr lang="ru-RU" sz="1600" dirty="0" smtClean="0"/>
              <a:t>Трудозатраты первого проекта – сокращение как правлю в 5-6 раз, последующего 6-8 раз</a:t>
            </a:r>
          </a:p>
          <a:p>
            <a:pPr lvl="1"/>
            <a:r>
              <a:rPr lang="ru-RU" sz="1600" dirty="0" smtClean="0"/>
              <a:t>Зависимость от дорогостоящих прототипов как правило снижается до 1-2 </a:t>
            </a:r>
            <a:r>
              <a:rPr lang="ru-RU" sz="1600" dirty="0" err="1" smtClean="0"/>
              <a:t>шт</a:t>
            </a:r>
            <a:endParaRPr lang="ru-RU" sz="1600" dirty="0"/>
          </a:p>
          <a:p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1884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Рекомендации</a:t>
            </a:r>
            <a:br>
              <a:rPr lang="ru-RU" dirty="0" smtClean="0"/>
            </a:br>
            <a:r>
              <a:rPr lang="ru-RU" sz="2000" dirty="0"/>
              <a:t>повышение надежности инвестиций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/>
              <a:t>Включить обязательность предоставления аппликатами самостоятельно разработанных системных моделей</a:t>
            </a:r>
          </a:p>
          <a:p>
            <a:pPr lvl="1"/>
            <a:r>
              <a:rPr lang="ru-RU" sz="1600" dirty="0"/>
              <a:t>Предложить формат для </a:t>
            </a:r>
            <a:r>
              <a:rPr lang="ru-RU" sz="1600" dirty="0" err="1"/>
              <a:t>апликантов</a:t>
            </a:r>
            <a:r>
              <a:rPr lang="ru-RU" sz="1600" dirty="0"/>
              <a:t>, не умеющих строить системные модели (экспресс тренинги, кратковременный коллективный доступ к средствам моделирования для подготовки системных моделей)</a:t>
            </a:r>
          </a:p>
          <a:p>
            <a:r>
              <a:rPr lang="ru-RU" sz="1800" dirty="0"/>
              <a:t>Проведение экспертизы не только документации но однозначно интерпретируемых системных моделей силами сторонних экспертных организаций повысит качество, глубину и надежность экспертной оценки</a:t>
            </a:r>
          </a:p>
          <a:p>
            <a:r>
              <a:rPr lang="ru-RU" sz="1800" dirty="0"/>
              <a:t>Для особо сложных и финансово-емких междисциплинарных технических изделий после одобрения финансирования</a:t>
            </a:r>
          </a:p>
          <a:p>
            <a:pPr lvl="1"/>
            <a:r>
              <a:rPr lang="ru-RU" sz="1400" dirty="0"/>
              <a:t>Обязательным этапом должно быть создание уточненных системных моделей т.е. «Стенд главного конструктора» до основных финансово-емких этапов</a:t>
            </a:r>
          </a:p>
          <a:p>
            <a:pPr lvl="1"/>
            <a:r>
              <a:rPr lang="ru-RU" sz="1400" dirty="0"/>
              <a:t>Рекомендовать применять МОП и добавлять в команды разработки Куратора\Эксперта по применению технологий МОП</a:t>
            </a:r>
          </a:p>
        </p:txBody>
      </p:sp>
    </p:spTree>
    <p:extLst>
      <p:ext uri="{BB962C8B-B14F-4D97-AF65-F5344CB8AC3E}">
        <p14:creationId xmlns:p14="http://schemas.microsoft.com/office/powerpoint/2010/main" val="428075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Разработка сложных систем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24820" y="914400"/>
            <a:ext cx="60847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125687"/>
                </a:solidFill>
                <a:cs typeface="Arial" pitchFamily="34" charset="0"/>
              </a:rPr>
              <a:t>Модельно-Ориентированное Проектирование</a:t>
            </a:r>
            <a:endParaRPr lang="en-US" sz="2000" b="1" dirty="0">
              <a:solidFill>
                <a:srgbClr val="125687"/>
              </a:solidFill>
              <a:cs typeface="Arial" pitchFamily="34" charset="0"/>
            </a:endParaRPr>
          </a:p>
        </p:txBody>
      </p:sp>
      <p:grpSp>
        <p:nvGrpSpPr>
          <p:cNvPr id="5" name="Group 14"/>
          <p:cNvGrpSpPr/>
          <p:nvPr/>
        </p:nvGrpSpPr>
        <p:grpSpPr>
          <a:xfrm>
            <a:off x="4272252" y="2295145"/>
            <a:ext cx="3632272" cy="3623319"/>
            <a:chOff x="1133846" y="1855670"/>
            <a:chExt cx="3084008" cy="3076406"/>
          </a:xfrm>
        </p:grpSpPr>
        <p:sp>
          <p:nvSpPr>
            <p:cNvPr id="6" name="Pie 5"/>
            <p:cNvSpPr/>
            <p:nvPr/>
          </p:nvSpPr>
          <p:spPr>
            <a:xfrm rot="2700000">
              <a:off x="1185099" y="1855669"/>
              <a:ext cx="2988629" cy="2988631"/>
            </a:xfrm>
            <a:prstGeom prst="pie">
              <a:avLst>
                <a:gd name="adj1" fmla="val 10800520"/>
                <a:gd name="adj2" fmla="val 16200000"/>
              </a:avLst>
            </a:prstGeom>
            <a:gradFill>
              <a:gsLst>
                <a:gs pos="34000">
                  <a:srgbClr val="D27809"/>
                </a:gs>
                <a:gs pos="100000">
                  <a:schemeClr val="accent4">
                    <a:lumMod val="20000"/>
                    <a:lumOff val="80000"/>
                    <a:alpha val="82000"/>
                  </a:schemeClr>
                </a:gs>
              </a:gsLst>
              <a:lin ang="1800000" scaled="0"/>
            </a:gradFill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>
                <a:rot lat="0" lon="0" rev="14400000"/>
              </a:lightRig>
            </a:scene3d>
            <a:sp3d contourW="12700" prstMaterial="matte">
              <a:bevelT w="152400" h="50800"/>
              <a:contourClr>
                <a:schemeClr val="bg1"/>
              </a:contourClr>
            </a:sp3d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2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7" name="Pie 6"/>
            <p:cNvSpPr/>
            <p:nvPr/>
          </p:nvSpPr>
          <p:spPr>
            <a:xfrm rot="18900000">
              <a:off x="1140043" y="1899347"/>
              <a:ext cx="2988631" cy="2988629"/>
            </a:xfrm>
            <a:prstGeom prst="pie">
              <a:avLst>
                <a:gd name="adj1" fmla="val 10800520"/>
                <a:gd name="adj2" fmla="val 16200000"/>
              </a:avLst>
            </a:prstGeom>
            <a:gradFill flip="none" rotWithShape="1">
              <a:gsLst>
                <a:gs pos="7000">
                  <a:srgbClr val="F2B404"/>
                </a:gs>
                <a:gs pos="95000">
                  <a:srgbClr val="EEEACA">
                    <a:alpha val="60000"/>
                  </a:srgbClr>
                </a:gs>
              </a:gsLst>
              <a:lin ang="2700000" scaled="1"/>
              <a:tileRect/>
            </a:gradFill>
            <a:ln w="19050" algn="ctr">
              <a:noFill/>
              <a:miter lim="800000"/>
              <a:headEnd/>
              <a:tailEnd/>
            </a:ln>
            <a:effectLst/>
            <a:scene3d>
              <a:camera prst="orthographicFront"/>
              <a:lightRig rig="threePt" dir="t">
                <a:rot lat="0" lon="0" rev="4200000"/>
              </a:lightRig>
            </a:scene3d>
            <a:sp3d contourW="12700" prstMaterial="matte">
              <a:bevelT w="152400" h="57150"/>
              <a:contourClr>
                <a:schemeClr val="bg1"/>
              </a:contourClr>
            </a:sp3d>
          </p:spPr>
          <p:txBody>
            <a:bodyPr lIns="9144" tIns="9144" rIns="9144" bIns="9144" anchor="ctr"/>
            <a:lstStyle/>
            <a:p>
              <a:pPr marL="60325" indent="-60325"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0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8" name="Pie 7"/>
            <p:cNvSpPr/>
            <p:nvPr/>
          </p:nvSpPr>
          <p:spPr>
            <a:xfrm rot="2700000" flipH="1">
              <a:off x="1229225" y="1899347"/>
              <a:ext cx="2988630" cy="2988629"/>
            </a:xfrm>
            <a:prstGeom prst="pie">
              <a:avLst>
                <a:gd name="adj1" fmla="val 10800520"/>
                <a:gd name="adj2" fmla="val 16200000"/>
              </a:avLst>
            </a:prstGeom>
            <a:gradFill flip="none" rotWithShape="1">
              <a:gsLst>
                <a:gs pos="0">
                  <a:srgbClr val="609EC8"/>
                </a:gs>
                <a:gs pos="100000">
                  <a:srgbClr val="9CBACC">
                    <a:alpha val="48000"/>
                  </a:srgbClr>
                </a:gs>
              </a:gsLst>
              <a:lin ang="2700000" scaled="1"/>
              <a:tileRect/>
            </a:gradFill>
            <a:ln w="12700">
              <a:noFill/>
            </a:ln>
            <a:effectLst/>
            <a:scene3d>
              <a:camera prst="orthographicFront"/>
              <a:lightRig rig="threePt" dir="t"/>
            </a:scene3d>
            <a:sp3d extrusionH="76200" prstMaterial="matte">
              <a:bevelT w="139700" h="63500"/>
              <a:extrusionClr>
                <a:schemeClr val="bg1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indent="-60325"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200" b="1" dirty="0">
                <a:solidFill>
                  <a:prstClr val="white"/>
                </a:solidFill>
                <a:cs typeface="Arial" pitchFamily="34" charset="0"/>
              </a:endParaRPr>
            </a:p>
          </p:txBody>
        </p:sp>
        <p:sp>
          <p:nvSpPr>
            <p:cNvPr id="9" name="Pie 8"/>
            <p:cNvSpPr/>
            <p:nvPr/>
          </p:nvSpPr>
          <p:spPr>
            <a:xfrm rot="8100000" flipH="1">
              <a:off x="1185099" y="1943445"/>
              <a:ext cx="2988630" cy="2988631"/>
            </a:xfrm>
            <a:prstGeom prst="pie">
              <a:avLst>
                <a:gd name="adj1" fmla="val 10800520"/>
                <a:gd name="adj2" fmla="val 16200000"/>
              </a:avLst>
            </a:prstGeom>
            <a:gradFill flip="none" rotWithShape="1">
              <a:gsLst>
                <a:gs pos="4000">
                  <a:srgbClr val="5A6816"/>
                </a:gs>
                <a:gs pos="100000">
                  <a:schemeClr val="accent3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>
                <a:rot lat="0" lon="0" rev="10200000"/>
              </a:lightRig>
            </a:scene3d>
            <a:sp3d contourW="12700" prstMaterial="matte">
              <a:bevelT w="127000" h="50800"/>
              <a:contourClr>
                <a:schemeClr val="bg1"/>
              </a:contourClr>
            </a:sp3d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2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33846" y="3096232"/>
              <a:ext cx="1151062" cy="5095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>
                  <a:solidFill>
                    <a:prstClr val="black"/>
                  </a:solidFill>
                  <a:cs typeface="Arial" pitchFamily="34" charset="0"/>
                </a:rPr>
                <a:t>Разработка</a:t>
              </a:r>
              <a:endParaRPr lang="en-US" sz="1100" b="1" dirty="0">
                <a:solidFill>
                  <a:prstClr val="black"/>
                </a:solidFill>
                <a:cs typeface="Arial" pitchFamily="34" charset="0"/>
              </a:endParaRPr>
            </a:p>
            <a:p>
              <a:pPr algn="ctr"/>
              <a:r>
                <a:rPr lang="ru-RU" sz="1100" b="1" dirty="0">
                  <a:solidFill>
                    <a:prstClr val="black"/>
                  </a:solidFill>
                  <a:cs typeface="Arial" pitchFamily="34" charset="0"/>
                </a:rPr>
                <a:t>путем</a:t>
              </a:r>
              <a:endParaRPr lang="en-US" sz="1100" b="1" dirty="0">
                <a:solidFill>
                  <a:prstClr val="black"/>
                </a:solidFill>
                <a:cs typeface="Arial" pitchFamily="34" charset="0"/>
              </a:endParaRPr>
            </a:p>
            <a:p>
              <a:pPr algn="ctr"/>
              <a:r>
                <a:rPr lang="ru-RU" sz="1100" b="1" dirty="0">
                  <a:solidFill>
                    <a:prstClr val="black"/>
                  </a:solidFill>
                  <a:cs typeface="Arial" pitchFamily="34" charset="0"/>
                </a:rPr>
                <a:t>моделирования</a:t>
              </a:r>
              <a:endParaRPr lang="en-US" sz="11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112090" y="2231958"/>
              <a:ext cx="1143000" cy="365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>
                  <a:solidFill>
                    <a:prstClr val="black"/>
                  </a:solidFill>
                  <a:cs typeface="Arial" pitchFamily="34" charset="0"/>
                </a:rPr>
                <a:t>Исполняемые</a:t>
              </a:r>
              <a:endParaRPr lang="en-US" sz="1100" b="1" dirty="0">
                <a:solidFill>
                  <a:prstClr val="black"/>
                </a:solidFill>
                <a:cs typeface="Arial" pitchFamily="34" charset="0"/>
              </a:endParaRPr>
            </a:p>
            <a:p>
              <a:pPr algn="ctr"/>
              <a:r>
                <a:rPr lang="ru-RU" sz="1100" b="1" dirty="0">
                  <a:solidFill>
                    <a:prstClr val="black"/>
                  </a:solidFill>
                  <a:cs typeface="Arial" pitchFamily="34" charset="0"/>
                </a:rPr>
                <a:t>спецификации</a:t>
              </a:r>
              <a:endParaRPr lang="en-US" sz="11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031919" y="3089043"/>
              <a:ext cx="1078727" cy="5095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>
                  <a:solidFill>
                    <a:prstClr val="black"/>
                  </a:solidFill>
                  <a:cs typeface="Arial" pitchFamily="34" charset="0"/>
                </a:rPr>
                <a:t>Непрерывное</a:t>
              </a:r>
              <a:endParaRPr lang="en-US" sz="1100" b="1" dirty="0">
                <a:solidFill>
                  <a:prstClr val="black"/>
                </a:solidFill>
                <a:cs typeface="Arial" pitchFamily="34" charset="0"/>
              </a:endParaRPr>
            </a:p>
            <a:p>
              <a:pPr algn="ctr"/>
              <a:r>
                <a:rPr lang="ru-RU" sz="1100" b="1" dirty="0">
                  <a:solidFill>
                    <a:prstClr val="black"/>
                  </a:solidFill>
                  <a:cs typeface="Arial" pitchFamily="34" charset="0"/>
                </a:rPr>
                <a:t>тестирование</a:t>
              </a:r>
              <a:endParaRPr lang="en-US" sz="1100" b="1" dirty="0">
                <a:solidFill>
                  <a:prstClr val="black"/>
                </a:solidFill>
                <a:cs typeface="Arial" pitchFamily="34" charset="0"/>
              </a:endParaRPr>
            </a:p>
            <a:p>
              <a:pPr algn="ctr"/>
              <a:r>
                <a:rPr lang="ru-RU" sz="1100" b="1" dirty="0">
                  <a:solidFill>
                    <a:prstClr val="black"/>
                  </a:solidFill>
                  <a:cs typeface="Arial" pitchFamily="34" charset="0"/>
                </a:rPr>
                <a:t>и верификация</a:t>
              </a:r>
              <a:endParaRPr lang="en-US" sz="11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016678" y="4179065"/>
              <a:ext cx="1374910" cy="365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>
                  <a:solidFill>
                    <a:prstClr val="black"/>
                  </a:solidFill>
                  <a:cs typeface="Arial" pitchFamily="34" charset="0"/>
                </a:rPr>
                <a:t>Автоматическая</a:t>
              </a:r>
              <a:endParaRPr lang="en-US" sz="1100" b="1" dirty="0">
                <a:solidFill>
                  <a:prstClr val="black"/>
                </a:solidFill>
                <a:cs typeface="Arial" pitchFamily="34" charset="0"/>
              </a:endParaRPr>
            </a:p>
            <a:p>
              <a:pPr algn="ctr"/>
              <a:r>
                <a:rPr lang="ru-RU" sz="1100" b="1" dirty="0">
                  <a:solidFill>
                    <a:prstClr val="black"/>
                  </a:solidFill>
                  <a:cs typeface="Arial" pitchFamily="34" charset="0"/>
                </a:rPr>
                <a:t>генерация кода</a:t>
              </a:r>
              <a:endParaRPr lang="en-US" sz="11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2257529" y="2973434"/>
              <a:ext cx="842841" cy="842841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25400">
              <a:solidFill>
                <a:schemeClr val="bg1"/>
              </a:solidFill>
            </a:ln>
            <a:effectLst>
              <a:outerShdw blurRad="63500" sx="104000" sy="104000" algn="c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95250">
              <a:bevelT w="133350" h="38100"/>
              <a:bevelB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/>
            <a:lstStyle/>
            <a:p>
              <a:pPr algn="ctr"/>
              <a:r>
                <a:rPr lang="ru-RU" sz="1400" b="1" dirty="0">
                  <a:solidFill>
                    <a:prstClr val="white"/>
                  </a:solidFill>
                  <a:cs typeface="Arial" pitchFamily="34" charset="0"/>
                </a:rPr>
                <a:t>Модели</a:t>
              </a:r>
              <a:endParaRPr lang="en-US" sz="1400" b="1" dirty="0">
                <a:solidFill>
                  <a:prstClr val="white"/>
                </a:solidFill>
                <a:cs typeface="Arial" pitchFamily="34" charset="0"/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3939888" y="2077845"/>
            <a:ext cx="4267200" cy="39624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  <a:cs typeface="Arial" pitchFamily="34" charset="0"/>
            </a:endParaRPr>
          </a:p>
        </p:txBody>
      </p:sp>
      <p:grpSp>
        <p:nvGrpSpPr>
          <p:cNvPr id="16" name="Group 88"/>
          <p:cNvGrpSpPr/>
          <p:nvPr/>
        </p:nvGrpSpPr>
        <p:grpSpPr>
          <a:xfrm>
            <a:off x="4277060" y="2348745"/>
            <a:ext cx="3519939" cy="3519937"/>
            <a:chOff x="2768140" y="2348744"/>
            <a:chExt cx="3519939" cy="3519937"/>
          </a:xfrm>
        </p:grpSpPr>
        <p:sp>
          <p:nvSpPr>
            <p:cNvPr id="17" name="Pie 16"/>
            <p:cNvSpPr/>
            <p:nvPr/>
          </p:nvSpPr>
          <p:spPr>
            <a:xfrm rot="18900000">
              <a:off x="2768140" y="2348744"/>
              <a:ext cx="3519939" cy="3519937"/>
            </a:xfrm>
            <a:prstGeom prst="pie">
              <a:avLst>
                <a:gd name="adj1" fmla="val 10800520"/>
                <a:gd name="adj2" fmla="val 16200000"/>
              </a:avLst>
            </a:prstGeom>
            <a:gradFill flip="none" rotWithShape="1">
              <a:gsLst>
                <a:gs pos="7000">
                  <a:srgbClr val="F2B404"/>
                </a:gs>
                <a:gs pos="95000">
                  <a:srgbClr val="EEEACA">
                    <a:alpha val="60000"/>
                  </a:srgbClr>
                </a:gs>
              </a:gsLst>
              <a:lin ang="2700000" scaled="1"/>
              <a:tileRect/>
            </a:gradFill>
            <a:ln w="19050" algn="ctr">
              <a:noFill/>
              <a:miter lim="800000"/>
              <a:headEnd/>
              <a:tailEnd/>
            </a:ln>
            <a:effectLst/>
            <a:scene3d>
              <a:camera prst="orthographicFront"/>
              <a:lightRig rig="threePt" dir="t">
                <a:rot lat="0" lon="0" rev="4200000"/>
              </a:lightRig>
            </a:scene3d>
            <a:sp3d contourW="12700" prstMaterial="matte">
              <a:bevelT w="152400" h="57150"/>
              <a:contourClr>
                <a:schemeClr val="bg1"/>
              </a:contourClr>
            </a:sp3d>
          </p:spPr>
          <p:txBody>
            <a:bodyPr lIns="9144" tIns="9144" rIns="9144" bIns="9144" anchor="ctr"/>
            <a:lstStyle/>
            <a:p>
              <a:pPr marL="60325" indent="-60325"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0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782569" y="3749940"/>
              <a:ext cx="1301720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>
                  <a:solidFill>
                    <a:prstClr val="black"/>
                  </a:solidFill>
                  <a:cs typeface="Arial" pitchFamily="34" charset="0"/>
                </a:rPr>
                <a:t>Разработка с исп. симуляторов</a:t>
              </a:r>
              <a:endParaRPr lang="en-US" sz="11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</p:grpSp>
      <p:grpSp>
        <p:nvGrpSpPr>
          <p:cNvPr id="19" name="Group 87"/>
          <p:cNvGrpSpPr/>
          <p:nvPr/>
        </p:nvGrpSpPr>
        <p:grpSpPr>
          <a:xfrm>
            <a:off x="4330125" y="2297303"/>
            <a:ext cx="3519939" cy="3519937"/>
            <a:chOff x="2821205" y="2297302"/>
            <a:chExt cx="3519939" cy="3519937"/>
          </a:xfrm>
        </p:grpSpPr>
        <p:sp>
          <p:nvSpPr>
            <p:cNvPr id="20" name="Pie 19"/>
            <p:cNvSpPr/>
            <p:nvPr/>
          </p:nvSpPr>
          <p:spPr>
            <a:xfrm rot="2700000">
              <a:off x="2821206" y="2297301"/>
              <a:ext cx="3519937" cy="3519939"/>
            </a:xfrm>
            <a:prstGeom prst="pie">
              <a:avLst>
                <a:gd name="adj1" fmla="val 10800520"/>
                <a:gd name="adj2" fmla="val 16200000"/>
              </a:avLst>
            </a:prstGeom>
            <a:gradFill>
              <a:gsLst>
                <a:gs pos="34000">
                  <a:srgbClr val="D27809"/>
                </a:gs>
                <a:gs pos="100000">
                  <a:schemeClr val="accent4">
                    <a:lumMod val="20000"/>
                    <a:lumOff val="80000"/>
                    <a:alpha val="82000"/>
                  </a:schemeClr>
                </a:gs>
              </a:gsLst>
              <a:lin ang="1800000" scaled="0"/>
            </a:gradFill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>
                <a:rot lat="0" lon="0" rev="14400000"/>
              </a:lightRig>
            </a:scene3d>
            <a:sp3d contourW="12700" prstMaterial="matte">
              <a:bevelT w="152400" h="50800"/>
              <a:contourClr>
                <a:schemeClr val="bg1"/>
              </a:contourClr>
            </a:sp3d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2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912994" y="2740485"/>
              <a:ext cx="134619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>
                  <a:solidFill>
                    <a:prstClr val="black"/>
                  </a:solidFill>
                  <a:cs typeface="Arial" pitchFamily="34" charset="0"/>
                </a:rPr>
                <a:t>Исполняемые спецификации</a:t>
              </a:r>
              <a:endParaRPr lang="en-US" sz="11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</p:grpSp>
      <p:grpSp>
        <p:nvGrpSpPr>
          <p:cNvPr id="22" name="Group 89"/>
          <p:cNvGrpSpPr/>
          <p:nvPr/>
        </p:nvGrpSpPr>
        <p:grpSpPr>
          <a:xfrm>
            <a:off x="4382096" y="2348744"/>
            <a:ext cx="3519937" cy="3519938"/>
            <a:chOff x="2873176" y="2348744"/>
            <a:chExt cx="3519937" cy="3519938"/>
          </a:xfrm>
        </p:grpSpPr>
        <p:sp>
          <p:nvSpPr>
            <p:cNvPr id="23" name="Pie 22"/>
            <p:cNvSpPr/>
            <p:nvPr/>
          </p:nvSpPr>
          <p:spPr>
            <a:xfrm rot="2700000" flipH="1">
              <a:off x="2873176" y="2348744"/>
              <a:ext cx="3519938" cy="3519937"/>
            </a:xfrm>
            <a:prstGeom prst="pie">
              <a:avLst>
                <a:gd name="adj1" fmla="val 10800520"/>
                <a:gd name="adj2" fmla="val 16200000"/>
              </a:avLst>
            </a:prstGeom>
            <a:gradFill flip="none" rotWithShape="1">
              <a:gsLst>
                <a:gs pos="0">
                  <a:srgbClr val="609EC8"/>
                </a:gs>
                <a:gs pos="100000">
                  <a:srgbClr val="9CBACC">
                    <a:alpha val="48000"/>
                  </a:srgbClr>
                </a:gs>
              </a:gsLst>
              <a:lin ang="2700000" scaled="1"/>
              <a:tileRect/>
            </a:gradFill>
            <a:ln w="12700">
              <a:noFill/>
            </a:ln>
            <a:effectLst/>
            <a:scene3d>
              <a:camera prst="orthographicFront"/>
              <a:lightRig rig="threePt" dir="t"/>
            </a:scene3d>
            <a:sp3d extrusionH="76200" prstMaterial="matte">
              <a:bevelT w="139700" h="63500"/>
              <a:extrusionClr>
                <a:schemeClr val="bg1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indent="-60325"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200" b="1" dirty="0">
                <a:solidFill>
                  <a:prstClr val="white"/>
                </a:solidFill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004048" y="3749940"/>
              <a:ext cx="1270499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>
                  <a:solidFill>
                    <a:prstClr val="black"/>
                  </a:solidFill>
                  <a:cs typeface="Arial" pitchFamily="34" charset="0"/>
                </a:rPr>
                <a:t>Непрерывное тестирование</a:t>
              </a:r>
            </a:p>
            <a:p>
              <a:pPr algn="ctr"/>
              <a:r>
                <a:rPr lang="ru-RU" sz="1100" b="1" dirty="0">
                  <a:solidFill>
                    <a:prstClr val="black"/>
                  </a:solidFill>
                  <a:cs typeface="Arial" pitchFamily="34" charset="0"/>
                </a:rPr>
                <a:t>и верификация</a:t>
              </a:r>
              <a:endParaRPr lang="en-US" sz="11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90"/>
          <p:cNvGrpSpPr/>
          <p:nvPr/>
        </p:nvGrpSpPr>
        <p:grpSpPr>
          <a:xfrm>
            <a:off x="4330125" y="2400683"/>
            <a:ext cx="3519938" cy="3519939"/>
            <a:chOff x="2821206" y="2400682"/>
            <a:chExt cx="3519938" cy="3519939"/>
          </a:xfrm>
        </p:grpSpPr>
        <p:sp>
          <p:nvSpPr>
            <p:cNvPr id="26" name="Pie 25"/>
            <p:cNvSpPr/>
            <p:nvPr/>
          </p:nvSpPr>
          <p:spPr>
            <a:xfrm rot="8100000" flipH="1">
              <a:off x="2821206" y="2400682"/>
              <a:ext cx="3519938" cy="3519939"/>
            </a:xfrm>
            <a:prstGeom prst="pie">
              <a:avLst>
                <a:gd name="adj1" fmla="val 10800520"/>
                <a:gd name="adj2" fmla="val 16200000"/>
              </a:avLst>
            </a:prstGeom>
            <a:gradFill flip="none" rotWithShape="1">
              <a:gsLst>
                <a:gs pos="4000">
                  <a:srgbClr val="5A6816"/>
                </a:gs>
                <a:gs pos="100000">
                  <a:schemeClr val="accent3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>
                <a:rot lat="0" lon="0" rev="10200000"/>
              </a:lightRig>
            </a:scene3d>
            <a:sp3d contourW="12700" prstMaterial="matte">
              <a:bevelT w="127000" h="50800"/>
              <a:contourClr>
                <a:schemeClr val="bg1"/>
              </a:contourClr>
            </a:sp3d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2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800620" y="5033742"/>
              <a:ext cx="161933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>
                  <a:solidFill>
                    <a:prstClr val="black"/>
                  </a:solidFill>
                  <a:cs typeface="Arial" pitchFamily="34" charset="0"/>
                </a:rPr>
                <a:t>Автоматическая генерация кода</a:t>
              </a:r>
              <a:endParaRPr lang="en-US" sz="11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</p:grpSp>
      <p:sp>
        <p:nvSpPr>
          <p:cNvPr id="28" name="Oval 27"/>
          <p:cNvSpPr/>
          <p:nvPr/>
        </p:nvSpPr>
        <p:spPr>
          <a:xfrm>
            <a:off x="5593208" y="3613778"/>
            <a:ext cx="992678" cy="992678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 w="25400">
            <a:solidFill>
              <a:schemeClr val="bg1"/>
            </a:solidFill>
          </a:ln>
          <a:effectLst>
            <a:outerShdw blurRad="63500" sx="104000" sy="104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95250">
            <a:bevelT w="133350" h="38100"/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algn="ctr"/>
            <a:r>
              <a:rPr lang="ru-RU" sz="1400" b="1" dirty="0">
                <a:solidFill>
                  <a:prstClr val="white"/>
                </a:solidFill>
                <a:cs typeface="Arial" pitchFamily="34" charset="0"/>
              </a:rPr>
              <a:t>Модели</a:t>
            </a:r>
            <a:endParaRPr lang="en-US" sz="1400" b="1" dirty="0">
              <a:solidFill>
                <a:prstClr val="white"/>
              </a:solidFill>
              <a:cs typeface="Arial" pitchFamily="34" charset="0"/>
            </a:endParaRPr>
          </a:p>
        </p:txBody>
      </p:sp>
      <p:grpSp>
        <p:nvGrpSpPr>
          <p:cNvPr id="29" name="Group 93"/>
          <p:cNvGrpSpPr/>
          <p:nvPr/>
        </p:nvGrpSpPr>
        <p:grpSpPr>
          <a:xfrm>
            <a:off x="7604919" y="2914272"/>
            <a:ext cx="2895600" cy="2890355"/>
            <a:chOff x="6096000" y="3792237"/>
            <a:chExt cx="2895600" cy="2012390"/>
          </a:xfrm>
        </p:grpSpPr>
        <p:grpSp>
          <p:nvGrpSpPr>
            <p:cNvPr id="30" name="Group 57"/>
            <p:cNvGrpSpPr/>
            <p:nvPr/>
          </p:nvGrpSpPr>
          <p:grpSpPr>
            <a:xfrm>
              <a:off x="7325302" y="4974364"/>
              <a:ext cx="1371600" cy="830263"/>
              <a:chOff x="7162800" y="3149893"/>
              <a:chExt cx="1371600" cy="830263"/>
            </a:xfrm>
          </p:grpSpPr>
          <p:sp>
            <p:nvSpPr>
              <p:cNvPr id="34" name="AutoShape 28"/>
              <p:cNvSpPr>
                <a:spLocks noChangeArrowheads="1"/>
              </p:cNvSpPr>
              <p:nvPr/>
            </p:nvSpPr>
            <p:spPr bwMode="auto">
              <a:xfrm>
                <a:off x="8153400" y="3281108"/>
                <a:ext cx="381000" cy="499658"/>
              </a:xfrm>
              <a:prstGeom prst="curvedLeftArrow">
                <a:avLst>
                  <a:gd name="adj1" fmla="val 44000"/>
                  <a:gd name="adj2" fmla="val 88000"/>
                  <a:gd name="adj3" fmla="val 33333"/>
                </a:avLst>
              </a:prstGeom>
              <a:noFill/>
              <a:ln w="9525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215383"/>
                  </a:buClr>
                  <a:buFont typeface="Wingdings" pitchFamily="2" charset="2"/>
                  <a:buChar char="§"/>
                </a:pPr>
                <a:endParaRPr lang="en-US" sz="100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35" name="Group 29"/>
              <p:cNvGrpSpPr>
                <a:grpSpLocks/>
              </p:cNvGrpSpPr>
              <p:nvPr/>
            </p:nvGrpSpPr>
            <p:grpSpPr bwMode="auto">
              <a:xfrm>
                <a:off x="7162800" y="3149893"/>
                <a:ext cx="990600" cy="830263"/>
                <a:chOff x="4704" y="3078"/>
                <a:chExt cx="624" cy="523"/>
              </a:xfrm>
            </p:grpSpPr>
            <p:pic>
              <p:nvPicPr>
                <p:cNvPr id="36" name="Picture 32" descr="sf_car2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4704" y="3078"/>
                  <a:ext cx="624" cy="3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" name="Picture 33" descr="board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5102" y="3263"/>
                  <a:ext cx="226" cy="33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cxnSp>
          <p:nvCxnSpPr>
            <p:cNvPr id="31" name="Straight Connector 30"/>
            <p:cNvCxnSpPr/>
            <p:nvPr/>
          </p:nvCxnSpPr>
          <p:spPr>
            <a:xfrm>
              <a:off x="6096000" y="4308565"/>
              <a:ext cx="594360" cy="121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  <p:sp>
          <p:nvSpPr>
            <p:cNvPr id="32" name="AutoShape 32"/>
            <p:cNvSpPr>
              <a:spLocks noChangeArrowheads="1"/>
            </p:cNvSpPr>
            <p:nvPr/>
          </p:nvSpPr>
          <p:spPr bwMode="auto">
            <a:xfrm>
              <a:off x="6615981" y="3792237"/>
              <a:ext cx="2299419" cy="1101127"/>
            </a:xfrm>
            <a:prstGeom prst="roundRect">
              <a:avLst>
                <a:gd name="adj" fmla="val 10162"/>
              </a:avLst>
            </a:prstGeom>
            <a:gradFill flip="none" rotWithShape="1">
              <a:gsLst>
                <a:gs pos="0">
                  <a:srgbClr val="BFD1E7"/>
                </a:gs>
                <a:gs pos="100000">
                  <a:srgbClr val="EAF0F7"/>
                </a:gs>
              </a:gsLst>
              <a:lin ang="16200000" scaled="1"/>
              <a:tileRect/>
            </a:gradFill>
            <a:ln w="12700" algn="ctr">
              <a:noFill/>
              <a:miter lim="800000"/>
              <a:headEnd/>
              <a:tailEnd/>
            </a:ln>
          </p:spPr>
          <p:txBody>
            <a:bodyPr lIns="9144" tIns="9144" rIns="9144" bIns="9144" anchor="ctr"/>
            <a:lstStyle/>
            <a:p>
              <a:pPr marL="60325" indent="-60325"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0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615981" y="3824001"/>
              <a:ext cx="2375619" cy="985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8738" indent="-58738"/>
              <a:r>
                <a:rPr lang="ru-RU" sz="1400" b="1" u="sng" dirty="0">
                  <a:solidFill>
                    <a:prstClr val="black"/>
                  </a:solidFill>
                </a:rPr>
                <a:t>Тестирование</a:t>
              </a:r>
              <a:endParaRPr lang="en-US" sz="1400" b="1" u="sng" dirty="0">
                <a:solidFill>
                  <a:prstClr val="black"/>
                </a:solidFill>
              </a:endParaRPr>
            </a:p>
            <a:p>
              <a:pPr marL="58738" indent="-58738"/>
              <a:r>
                <a:rPr lang="en-US" sz="1200" b="1" dirty="0">
                  <a:solidFill>
                    <a:prstClr val="black"/>
                  </a:solidFill>
                </a:rPr>
                <a:t>-</a:t>
              </a:r>
              <a:r>
                <a:rPr lang="ru-RU" sz="1200" b="1" dirty="0">
                  <a:solidFill>
                    <a:prstClr val="black"/>
                  </a:solidFill>
                </a:rPr>
                <a:t>Автоматизация сквозной верификации требований, моделей, кода</a:t>
              </a:r>
            </a:p>
            <a:p>
              <a:pPr marL="58738" indent="-58738"/>
              <a:r>
                <a:rPr lang="ru-RU" sz="1200" b="1" dirty="0">
                  <a:solidFill>
                    <a:prstClr val="black"/>
                  </a:solidFill>
                </a:rPr>
                <a:t>- Формальные методы доказательства отсутствия ошибок в коде</a:t>
              </a:r>
            </a:p>
          </p:txBody>
        </p:sp>
      </p:grpSp>
      <p:grpSp>
        <p:nvGrpSpPr>
          <p:cNvPr id="38" name="Group 92"/>
          <p:cNvGrpSpPr/>
          <p:nvPr/>
        </p:nvGrpSpPr>
        <p:grpSpPr>
          <a:xfrm>
            <a:off x="1765397" y="2443494"/>
            <a:ext cx="2823272" cy="2751679"/>
            <a:chOff x="256478" y="2443493"/>
            <a:chExt cx="2823272" cy="2751679"/>
          </a:xfrm>
        </p:grpSpPr>
        <p:grpSp>
          <p:nvGrpSpPr>
            <p:cNvPr id="39" name="Group 34"/>
            <p:cNvGrpSpPr>
              <a:grpSpLocks/>
            </p:cNvGrpSpPr>
            <p:nvPr/>
          </p:nvGrpSpPr>
          <p:grpSpPr bwMode="auto">
            <a:xfrm>
              <a:off x="505568" y="2443493"/>
              <a:ext cx="1444625" cy="1001712"/>
              <a:chOff x="1824" y="2735"/>
              <a:chExt cx="910" cy="631"/>
            </a:xfrm>
          </p:grpSpPr>
          <p:pic>
            <p:nvPicPr>
              <p:cNvPr id="43" name="Picture 37" descr="sf_car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824" y="2735"/>
                <a:ext cx="624" cy="5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4" name="Picture 38" descr="uwb2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9" y="3120"/>
                <a:ext cx="805" cy="2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cxnSp>
          <p:nvCxnSpPr>
            <p:cNvPr id="40" name="Straight Connector 39"/>
            <p:cNvCxnSpPr/>
            <p:nvPr/>
          </p:nvCxnSpPr>
          <p:spPr>
            <a:xfrm rot="10800000">
              <a:off x="2485390" y="4049852"/>
              <a:ext cx="594360" cy="121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  <p:sp>
          <p:nvSpPr>
            <p:cNvPr id="41" name="AutoShape 32"/>
            <p:cNvSpPr>
              <a:spLocks noChangeArrowheads="1"/>
            </p:cNvSpPr>
            <p:nvPr/>
          </p:nvSpPr>
          <p:spPr bwMode="auto">
            <a:xfrm>
              <a:off x="256478" y="3579791"/>
              <a:ext cx="2304593" cy="1606347"/>
            </a:xfrm>
            <a:prstGeom prst="roundRect">
              <a:avLst>
                <a:gd name="adj" fmla="val 10162"/>
              </a:avLst>
            </a:prstGeom>
            <a:gradFill flip="none" rotWithShape="1">
              <a:gsLst>
                <a:gs pos="0">
                  <a:srgbClr val="BFD1E7"/>
                </a:gs>
                <a:gs pos="100000">
                  <a:srgbClr val="EAF0F7"/>
                </a:gs>
              </a:gsLst>
              <a:lin ang="16200000" scaled="1"/>
              <a:tileRect/>
            </a:gradFill>
            <a:ln w="12700" algn="ctr">
              <a:noFill/>
              <a:miter lim="800000"/>
              <a:headEnd/>
              <a:tailEnd/>
            </a:ln>
          </p:spPr>
          <p:txBody>
            <a:bodyPr lIns="9144" tIns="9144" rIns="9144" bIns="9144" anchor="ctr"/>
            <a:lstStyle/>
            <a:p>
              <a:pPr marL="60325" indent="-60325"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0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10086" y="3594734"/>
              <a:ext cx="2433114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u="sng" dirty="0">
                  <a:solidFill>
                    <a:prstClr val="black"/>
                  </a:solidFill>
                </a:rPr>
                <a:t>Симуляция</a:t>
              </a:r>
              <a:endParaRPr lang="en-US" sz="1400" b="1" u="sng" dirty="0">
                <a:solidFill>
                  <a:prstClr val="black"/>
                </a:solidFill>
              </a:endParaRPr>
            </a:p>
            <a:p>
              <a:pPr>
                <a:buFontTx/>
                <a:buChar char="-"/>
              </a:pPr>
              <a:r>
                <a:rPr lang="ru-RU" sz="1200" b="1" dirty="0">
                  <a:solidFill>
                    <a:prstClr val="black"/>
                  </a:solidFill>
                </a:rPr>
                <a:t>Ранняя верификация системной архитектуры</a:t>
              </a:r>
            </a:p>
            <a:p>
              <a:pPr>
                <a:buFontTx/>
                <a:buChar char="-"/>
              </a:pPr>
              <a:r>
                <a:rPr lang="ru-RU" sz="1200" b="1" dirty="0">
                  <a:solidFill>
                    <a:prstClr val="black"/>
                  </a:solidFill>
                </a:rPr>
                <a:t>Снижение зависимости от натурных прототипов</a:t>
              </a:r>
            </a:p>
            <a:p>
              <a:r>
                <a:rPr lang="ru-RU" sz="1200" b="1" dirty="0">
                  <a:solidFill>
                    <a:prstClr val="black"/>
                  </a:solidFill>
                </a:rPr>
                <a:t>-Полунатурные стенды «на земле» быстро и просто</a:t>
              </a:r>
              <a:endParaRPr lang="en-US" sz="1200" b="1" dirty="0">
                <a:solidFill>
                  <a:prstClr val="black"/>
                </a:solidFill>
              </a:endParaRPr>
            </a:p>
            <a:p>
              <a:pPr>
                <a:buFontTx/>
                <a:buChar char="-"/>
              </a:pPr>
              <a:r>
                <a:rPr lang="ru-RU" sz="1200" b="1" dirty="0">
                  <a:solidFill>
                    <a:prstClr val="black"/>
                  </a:solidFill>
                </a:rPr>
                <a:t>Анализ «что если?»</a:t>
              </a:r>
              <a:endParaRPr lang="en-US" sz="1200" b="1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45" name="Group 94"/>
          <p:cNvGrpSpPr/>
          <p:nvPr/>
        </p:nvGrpSpPr>
        <p:grpSpPr>
          <a:xfrm>
            <a:off x="1813723" y="5616144"/>
            <a:ext cx="8201599" cy="1182016"/>
            <a:chOff x="1570473" y="5616144"/>
            <a:chExt cx="5569797" cy="1182016"/>
          </a:xfrm>
        </p:grpSpPr>
        <p:grpSp>
          <p:nvGrpSpPr>
            <p:cNvPr id="46" name="Group 20"/>
            <p:cNvGrpSpPr>
              <a:grpSpLocks/>
            </p:cNvGrpSpPr>
            <p:nvPr/>
          </p:nvGrpSpPr>
          <p:grpSpPr bwMode="auto">
            <a:xfrm>
              <a:off x="1570473" y="5616144"/>
              <a:ext cx="1052513" cy="1171575"/>
              <a:chOff x="3216" y="2735"/>
              <a:chExt cx="663" cy="738"/>
            </a:xfrm>
          </p:grpSpPr>
          <p:grpSp>
            <p:nvGrpSpPr>
              <p:cNvPr id="50" name="Group 21"/>
              <p:cNvGrpSpPr>
                <a:grpSpLocks/>
              </p:cNvGrpSpPr>
              <p:nvPr/>
            </p:nvGrpSpPr>
            <p:grpSpPr bwMode="auto">
              <a:xfrm>
                <a:off x="3216" y="2735"/>
                <a:ext cx="521" cy="738"/>
                <a:chOff x="3216" y="2735"/>
                <a:chExt cx="521" cy="738"/>
              </a:xfrm>
            </p:grpSpPr>
            <p:pic>
              <p:nvPicPr>
                <p:cNvPr id="52" name="Picture 24" descr="sf_car2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3216" y="2735"/>
                  <a:ext cx="366" cy="5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53" name="Picture 25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3456" y="3023"/>
                  <a:ext cx="281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51" name="AutoShape 26"/>
              <p:cNvSpPr>
                <a:spLocks noChangeArrowheads="1"/>
              </p:cNvSpPr>
              <p:nvPr/>
            </p:nvSpPr>
            <p:spPr bwMode="auto">
              <a:xfrm>
                <a:off x="3688" y="2771"/>
                <a:ext cx="191" cy="554"/>
              </a:xfrm>
              <a:prstGeom prst="curvedLeftArrow">
                <a:avLst>
                  <a:gd name="adj1" fmla="val 44000"/>
                  <a:gd name="adj2" fmla="val 88000"/>
                  <a:gd name="adj3" fmla="val 33333"/>
                </a:avLst>
              </a:prstGeom>
              <a:noFill/>
              <a:ln w="9525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215383"/>
                  </a:buClr>
                  <a:buFont typeface="Wingdings" pitchFamily="2" charset="2"/>
                  <a:buChar char="§"/>
                </a:pPr>
                <a:endParaRPr lang="en-US" sz="1000">
                  <a:solidFill>
                    <a:prstClr val="black"/>
                  </a:solidFill>
                </a:endParaRPr>
              </a:p>
            </p:txBody>
          </p:sp>
        </p:grpSp>
        <p:cxnSp>
          <p:nvCxnSpPr>
            <p:cNvPr id="47" name="Straight Connector 46"/>
            <p:cNvCxnSpPr/>
            <p:nvPr/>
          </p:nvCxnSpPr>
          <p:spPr>
            <a:xfrm rot="5400000">
              <a:off x="4284268" y="5959469"/>
              <a:ext cx="594360" cy="121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  <p:sp>
          <p:nvSpPr>
            <p:cNvPr id="48" name="AutoShape 32"/>
            <p:cNvSpPr>
              <a:spLocks noChangeArrowheads="1"/>
            </p:cNvSpPr>
            <p:nvPr/>
          </p:nvSpPr>
          <p:spPr bwMode="auto">
            <a:xfrm>
              <a:off x="2821302" y="6163963"/>
              <a:ext cx="4318968" cy="623756"/>
            </a:xfrm>
            <a:prstGeom prst="roundRect">
              <a:avLst>
                <a:gd name="adj" fmla="val 10162"/>
              </a:avLst>
            </a:prstGeom>
            <a:gradFill flip="none" rotWithShape="1">
              <a:gsLst>
                <a:gs pos="0">
                  <a:srgbClr val="BFD1E7"/>
                </a:gs>
                <a:gs pos="100000">
                  <a:srgbClr val="EAF0F7"/>
                </a:gs>
              </a:gsLst>
              <a:lin ang="16200000" scaled="1"/>
              <a:tileRect/>
            </a:gradFill>
            <a:ln w="12700" algn="ctr">
              <a:noFill/>
              <a:miter lim="800000"/>
              <a:headEnd/>
              <a:tailEnd/>
            </a:ln>
          </p:spPr>
          <p:txBody>
            <a:bodyPr lIns="9144" tIns="9144" rIns="9144" bIns="9144" anchor="ctr"/>
            <a:lstStyle/>
            <a:p>
              <a:pPr marL="60325" indent="-60325"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0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821302" y="6121052"/>
              <a:ext cx="4318967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u="sng" dirty="0">
                  <a:solidFill>
                    <a:prstClr val="black"/>
                  </a:solidFill>
                </a:rPr>
                <a:t>Автоматическая генерация кода</a:t>
              </a:r>
              <a:endParaRPr lang="en-US" sz="1400" b="1" u="sng" dirty="0">
                <a:solidFill>
                  <a:prstClr val="black"/>
                </a:solidFill>
              </a:endParaRPr>
            </a:p>
            <a:p>
              <a:pPr>
                <a:buFontTx/>
                <a:buChar char="-"/>
              </a:pPr>
              <a:r>
                <a:rPr lang="ru-RU" sz="1200" b="1" dirty="0">
                  <a:solidFill>
                    <a:prstClr val="black"/>
                  </a:solidFill>
                </a:rPr>
                <a:t>Минимизация ручного кодирования и снижение кадровой напряженности</a:t>
              </a:r>
              <a:r>
                <a:rPr lang="en-US" sz="1200" b="1" dirty="0">
                  <a:solidFill>
                    <a:prstClr val="black"/>
                  </a:solidFill>
                </a:rPr>
                <a:t/>
              </a:r>
              <a:br>
                <a:rPr lang="en-US" sz="1200" b="1" dirty="0">
                  <a:solidFill>
                    <a:prstClr val="black"/>
                  </a:solidFill>
                </a:rPr>
              </a:br>
              <a:r>
                <a:rPr lang="en-US" sz="1200" b="1" dirty="0">
                  <a:solidFill>
                    <a:prstClr val="black"/>
                  </a:solidFill>
                </a:rPr>
                <a:t>-</a:t>
              </a:r>
              <a:r>
                <a:rPr lang="ru-RU" sz="1200" b="1" dirty="0">
                  <a:solidFill>
                    <a:prstClr val="black"/>
                  </a:solidFill>
                </a:rPr>
                <a:t>Снижение зависимости от элементной базы</a:t>
              </a:r>
              <a:endParaRPr lang="en-US" sz="1200" b="1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4" name="Group 91"/>
          <p:cNvGrpSpPr/>
          <p:nvPr/>
        </p:nvGrpSpPr>
        <p:grpSpPr>
          <a:xfrm>
            <a:off x="3902317" y="1372888"/>
            <a:ext cx="6293403" cy="1169616"/>
            <a:chOff x="3509947" y="1372888"/>
            <a:chExt cx="3366814" cy="1169616"/>
          </a:xfrm>
        </p:grpSpPr>
        <p:pic>
          <p:nvPicPr>
            <p:cNvPr id="55" name="Picture 19" descr="sf_car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26003" y="1426297"/>
              <a:ext cx="750758" cy="812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56" name="Straight Connector 55"/>
            <p:cNvCxnSpPr/>
            <p:nvPr/>
          </p:nvCxnSpPr>
          <p:spPr>
            <a:xfrm rot="-5400000">
              <a:off x="4284268" y="2244719"/>
              <a:ext cx="594360" cy="121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  <p:sp>
          <p:nvSpPr>
            <p:cNvPr id="57" name="AutoShape 32"/>
            <p:cNvSpPr>
              <a:spLocks noChangeArrowheads="1"/>
            </p:cNvSpPr>
            <p:nvPr/>
          </p:nvSpPr>
          <p:spPr bwMode="auto">
            <a:xfrm>
              <a:off x="3529881" y="1372888"/>
              <a:ext cx="2572301" cy="713087"/>
            </a:xfrm>
            <a:prstGeom prst="roundRect">
              <a:avLst>
                <a:gd name="adj" fmla="val 10162"/>
              </a:avLst>
            </a:prstGeom>
            <a:gradFill flip="none" rotWithShape="1">
              <a:gsLst>
                <a:gs pos="0">
                  <a:srgbClr val="BFD1E7"/>
                </a:gs>
                <a:gs pos="100000">
                  <a:srgbClr val="EAF0F7"/>
                </a:gs>
              </a:gsLst>
              <a:lin ang="16200000" scaled="1"/>
              <a:tileRect/>
            </a:gradFill>
            <a:ln w="12700" algn="ctr">
              <a:noFill/>
              <a:miter lim="800000"/>
              <a:headEnd/>
              <a:tailEnd/>
            </a:ln>
          </p:spPr>
          <p:txBody>
            <a:bodyPr lIns="9144" tIns="9144" rIns="9144" bIns="9144" anchor="ctr"/>
            <a:lstStyle/>
            <a:p>
              <a:pPr marL="60325" indent="-60325"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0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509947" y="1380292"/>
              <a:ext cx="2592235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u="sng" dirty="0">
                  <a:solidFill>
                    <a:prstClr val="black"/>
                  </a:solidFill>
                </a:rPr>
                <a:t>Исполняемые спецификации</a:t>
              </a:r>
              <a:endParaRPr lang="en-US" sz="1200" b="1" dirty="0">
                <a:solidFill>
                  <a:prstClr val="black"/>
                </a:solidFill>
              </a:endParaRPr>
            </a:p>
            <a:p>
              <a:pPr>
                <a:buFontTx/>
                <a:buChar char="-"/>
              </a:pPr>
              <a:r>
                <a:rPr lang="ru-RU" sz="1200" b="1" dirty="0">
                  <a:solidFill>
                    <a:prstClr val="black"/>
                  </a:solidFill>
                </a:rPr>
                <a:t>Однозначное взаимодействие инженеров в проекте</a:t>
              </a:r>
              <a:endParaRPr lang="en-US" sz="1200" b="1" dirty="0">
                <a:solidFill>
                  <a:prstClr val="black"/>
                </a:solidFill>
              </a:endParaRPr>
            </a:p>
            <a:p>
              <a:pPr>
                <a:buFontTx/>
                <a:buChar char="-"/>
              </a:pPr>
              <a:r>
                <a:rPr lang="ru-RU" sz="1200" b="1" dirty="0">
                  <a:solidFill>
                    <a:prstClr val="black"/>
                  </a:solidFill>
                </a:rPr>
                <a:t>Один «источник правды»</a:t>
              </a:r>
              <a:endParaRPr lang="en-US" sz="1200" b="1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9" name="Group 96"/>
          <p:cNvGrpSpPr/>
          <p:nvPr/>
        </p:nvGrpSpPr>
        <p:grpSpPr>
          <a:xfrm>
            <a:off x="4137819" y="2148332"/>
            <a:ext cx="3892551" cy="3892551"/>
            <a:chOff x="2628899" y="2148331"/>
            <a:chExt cx="3892551" cy="3892551"/>
          </a:xfrm>
        </p:grpSpPr>
        <p:sp>
          <p:nvSpPr>
            <p:cNvPr id="60" name="Oval 59"/>
            <p:cNvSpPr>
              <a:spLocks noChangeAspect="1"/>
            </p:cNvSpPr>
            <p:nvPr/>
          </p:nvSpPr>
          <p:spPr bwMode="auto">
            <a:xfrm>
              <a:off x="2628899" y="2148331"/>
              <a:ext cx="3892551" cy="3892551"/>
            </a:xfrm>
            <a:prstGeom prst="ellipse">
              <a:avLst/>
            </a:prstGeom>
            <a:noFill/>
            <a:ln w="57150" cap="flat" cmpd="sng" algn="ctr">
              <a:solidFill>
                <a:srgbClr val="F2B40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0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1" name="Freeform 60"/>
            <p:cNvSpPr/>
            <p:nvPr/>
          </p:nvSpPr>
          <p:spPr bwMode="auto">
            <a:xfrm rot="18900000">
              <a:off x="5805892" y="2589702"/>
              <a:ext cx="230909" cy="199059"/>
            </a:xfrm>
            <a:custGeom>
              <a:avLst/>
              <a:gdLst>
                <a:gd name="connsiteX0" fmla="*/ 0 w 167250"/>
                <a:gd name="connsiteY0" fmla="*/ 144181 h 144181"/>
                <a:gd name="connsiteX1" fmla="*/ 83625 w 167250"/>
                <a:gd name="connsiteY1" fmla="*/ 0 h 144181"/>
                <a:gd name="connsiteX2" fmla="*/ 167250 w 167250"/>
                <a:gd name="connsiteY2" fmla="*/ 144181 h 144181"/>
                <a:gd name="connsiteX3" fmla="*/ 0 w 167250"/>
                <a:gd name="connsiteY3" fmla="*/ 144181 h 144181"/>
                <a:gd name="connsiteX0" fmla="*/ 0 w 167250"/>
                <a:gd name="connsiteY0" fmla="*/ 144181 h 235621"/>
                <a:gd name="connsiteX1" fmla="*/ 83625 w 167250"/>
                <a:gd name="connsiteY1" fmla="*/ 0 h 235621"/>
                <a:gd name="connsiteX2" fmla="*/ 167250 w 167250"/>
                <a:gd name="connsiteY2" fmla="*/ 144181 h 235621"/>
                <a:gd name="connsiteX3" fmla="*/ 91440 w 167250"/>
                <a:gd name="connsiteY3" fmla="*/ 235621 h 235621"/>
                <a:gd name="connsiteX0" fmla="*/ 0 w 167250"/>
                <a:gd name="connsiteY0" fmla="*/ 144181 h 144181"/>
                <a:gd name="connsiteX1" fmla="*/ 83625 w 167250"/>
                <a:gd name="connsiteY1" fmla="*/ 0 h 144181"/>
                <a:gd name="connsiteX2" fmla="*/ 167250 w 167250"/>
                <a:gd name="connsiteY2" fmla="*/ 144181 h 144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7250" h="144181">
                  <a:moveTo>
                    <a:pt x="0" y="144181"/>
                  </a:moveTo>
                  <a:lnTo>
                    <a:pt x="83625" y="0"/>
                  </a:lnTo>
                  <a:lnTo>
                    <a:pt x="167250" y="144181"/>
                  </a:lnTo>
                </a:path>
              </a:pathLst>
            </a:custGeom>
            <a:solidFill>
              <a:srgbClr val="F2B404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0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2" name="Freeform 61"/>
            <p:cNvSpPr/>
            <p:nvPr/>
          </p:nvSpPr>
          <p:spPr bwMode="auto">
            <a:xfrm rot="8100000">
              <a:off x="3142068" y="5421801"/>
              <a:ext cx="230909" cy="199059"/>
            </a:xfrm>
            <a:custGeom>
              <a:avLst/>
              <a:gdLst>
                <a:gd name="connsiteX0" fmla="*/ 0 w 167250"/>
                <a:gd name="connsiteY0" fmla="*/ 144181 h 144181"/>
                <a:gd name="connsiteX1" fmla="*/ 83625 w 167250"/>
                <a:gd name="connsiteY1" fmla="*/ 0 h 144181"/>
                <a:gd name="connsiteX2" fmla="*/ 167250 w 167250"/>
                <a:gd name="connsiteY2" fmla="*/ 144181 h 144181"/>
                <a:gd name="connsiteX3" fmla="*/ 0 w 167250"/>
                <a:gd name="connsiteY3" fmla="*/ 144181 h 144181"/>
                <a:gd name="connsiteX0" fmla="*/ 0 w 167250"/>
                <a:gd name="connsiteY0" fmla="*/ 144181 h 235621"/>
                <a:gd name="connsiteX1" fmla="*/ 83625 w 167250"/>
                <a:gd name="connsiteY1" fmla="*/ 0 h 235621"/>
                <a:gd name="connsiteX2" fmla="*/ 167250 w 167250"/>
                <a:gd name="connsiteY2" fmla="*/ 144181 h 235621"/>
                <a:gd name="connsiteX3" fmla="*/ 91440 w 167250"/>
                <a:gd name="connsiteY3" fmla="*/ 235621 h 235621"/>
                <a:gd name="connsiteX0" fmla="*/ 0 w 167250"/>
                <a:gd name="connsiteY0" fmla="*/ 144181 h 144181"/>
                <a:gd name="connsiteX1" fmla="*/ 83625 w 167250"/>
                <a:gd name="connsiteY1" fmla="*/ 0 h 144181"/>
                <a:gd name="connsiteX2" fmla="*/ 167250 w 167250"/>
                <a:gd name="connsiteY2" fmla="*/ 144181 h 144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7250" h="144181">
                  <a:moveTo>
                    <a:pt x="0" y="144181"/>
                  </a:moveTo>
                  <a:lnTo>
                    <a:pt x="83625" y="0"/>
                  </a:lnTo>
                  <a:lnTo>
                    <a:pt x="167250" y="144181"/>
                  </a:lnTo>
                </a:path>
              </a:pathLst>
            </a:custGeom>
            <a:solidFill>
              <a:srgbClr val="F2B404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0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3" name="Freeform 62"/>
            <p:cNvSpPr/>
            <p:nvPr/>
          </p:nvSpPr>
          <p:spPr bwMode="auto">
            <a:xfrm rot="2700000">
              <a:off x="5875742" y="5336077"/>
              <a:ext cx="230909" cy="199059"/>
            </a:xfrm>
            <a:custGeom>
              <a:avLst/>
              <a:gdLst>
                <a:gd name="connsiteX0" fmla="*/ 0 w 167250"/>
                <a:gd name="connsiteY0" fmla="*/ 144181 h 144181"/>
                <a:gd name="connsiteX1" fmla="*/ 83625 w 167250"/>
                <a:gd name="connsiteY1" fmla="*/ 0 h 144181"/>
                <a:gd name="connsiteX2" fmla="*/ 167250 w 167250"/>
                <a:gd name="connsiteY2" fmla="*/ 144181 h 144181"/>
                <a:gd name="connsiteX3" fmla="*/ 0 w 167250"/>
                <a:gd name="connsiteY3" fmla="*/ 144181 h 144181"/>
                <a:gd name="connsiteX0" fmla="*/ 0 w 167250"/>
                <a:gd name="connsiteY0" fmla="*/ 144181 h 235621"/>
                <a:gd name="connsiteX1" fmla="*/ 83625 w 167250"/>
                <a:gd name="connsiteY1" fmla="*/ 0 h 235621"/>
                <a:gd name="connsiteX2" fmla="*/ 167250 w 167250"/>
                <a:gd name="connsiteY2" fmla="*/ 144181 h 235621"/>
                <a:gd name="connsiteX3" fmla="*/ 91440 w 167250"/>
                <a:gd name="connsiteY3" fmla="*/ 235621 h 235621"/>
                <a:gd name="connsiteX0" fmla="*/ 0 w 167250"/>
                <a:gd name="connsiteY0" fmla="*/ 144181 h 144181"/>
                <a:gd name="connsiteX1" fmla="*/ 83625 w 167250"/>
                <a:gd name="connsiteY1" fmla="*/ 0 h 144181"/>
                <a:gd name="connsiteX2" fmla="*/ 167250 w 167250"/>
                <a:gd name="connsiteY2" fmla="*/ 144181 h 144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7250" h="144181">
                  <a:moveTo>
                    <a:pt x="0" y="144181"/>
                  </a:moveTo>
                  <a:lnTo>
                    <a:pt x="83625" y="0"/>
                  </a:lnTo>
                  <a:lnTo>
                    <a:pt x="167250" y="144181"/>
                  </a:lnTo>
                </a:path>
              </a:pathLst>
            </a:custGeom>
            <a:solidFill>
              <a:srgbClr val="F2B404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0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4" name="Freeform 63"/>
            <p:cNvSpPr/>
            <p:nvPr/>
          </p:nvSpPr>
          <p:spPr bwMode="auto">
            <a:xfrm rot="13500000">
              <a:off x="3053167" y="2662727"/>
              <a:ext cx="230909" cy="199059"/>
            </a:xfrm>
            <a:custGeom>
              <a:avLst/>
              <a:gdLst>
                <a:gd name="connsiteX0" fmla="*/ 0 w 167250"/>
                <a:gd name="connsiteY0" fmla="*/ 144181 h 144181"/>
                <a:gd name="connsiteX1" fmla="*/ 83625 w 167250"/>
                <a:gd name="connsiteY1" fmla="*/ 0 h 144181"/>
                <a:gd name="connsiteX2" fmla="*/ 167250 w 167250"/>
                <a:gd name="connsiteY2" fmla="*/ 144181 h 144181"/>
                <a:gd name="connsiteX3" fmla="*/ 0 w 167250"/>
                <a:gd name="connsiteY3" fmla="*/ 144181 h 144181"/>
                <a:gd name="connsiteX0" fmla="*/ 0 w 167250"/>
                <a:gd name="connsiteY0" fmla="*/ 144181 h 235621"/>
                <a:gd name="connsiteX1" fmla="*/ 83625 w 167250"/>
                <a:gd name="connsiteY1" fmla="*/ 0 h 235621"/>
                <a:gd name="connsiteX2" fmla="*/ 167250 w 167250"/>
                <a:gd name="connsiteY2" fmla="*/ 144181 h 235621"/>
                <a:gd name="connsiteX3" fmla="*/ 91440 w 167250"/>
                <a:gd name="connsiteY3" fmla="*/ 235621 h 235621"/>
                <a:gd name="connsiteX0" fmla="*/ 0 w 167250"/>
                <a:gd name="connsiteY0" fmla="*/ 144181 h 144181"/>
                <a:gd name="connsiteX1" fmla="*/ 83625 w 167250"/>
                <a:gd name="connsiteY1" fmla="*/ 0 h 144181"/>
                <a:gd name="connsiteX2" fmla="*/ 167250 w 167250"/>
                <a:gd name="connsiteY2" fmla="*/ 144181 h 144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7250" h="144181">
                  <a:moveTo>
                    <a:pt x="0" y="144181"/>
                  </a:moveTo>
                  <a:lnTo>
                    <a:pt x="83625" y="0"/>
                  </a:lnTo>
                  <a:lnTo>
                    <a:pt x="167250" y="144181"/>
                  </a:lnTo>
                </a:path>
              </a:pathLst>
            </a:custGeom>
            <a:solidFill>
              <a:srgbClr val="F2B404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0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45587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2" name="Straight Arrow Connector 57"/>
          <p:cNvCxnSpPr/>
          <p:nvPr/>
        </p:nvCxnSpPr>
        <p:spPr>
          <a:xfrm flipH="1">
            <a:off x="3038714" y="3875487"/>
            <a:ext cx="0" cy="766904"/>
          </a:xfrm>
          <a:prstGeom prst="straightConnector1">
            <a:avLst/>
          </a:prstGeom>
          <a:ln w="50800" cap="rnd" cmpd="sng">
            <a:solidFill>
              <a:schemeClr val="accent5">
                <a:lumMod val="75000"/>
              </a:schemeClr>
            </a:solidFill>
            <a:prstDash val="solid"/>
            <a:round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4" name="Gruppieren 93"/>
          <p:cNvGrpSpPr/>
          <p:nvPr/>
        </p:nvGrpSpPr>
        <p:grpSpPr>
          <a:xfrm>
            <a:off x="3046424" y="2165088"/>
            <a:ext cx="1950582" cy="584009"/>
            <a:chOff x="1537505" y="2165087"/>
            <a:chExt cx="2851502" cy="584009"/>
          </a:xfrm>
        </p:grpSpPr>
        <p:cxnSp>
          <p:nvCxnSpPr>
            <p:cNvPr id="95" name="Straight Arrow Connector 53"/>
            <p:cNvCxnSpPr/>
            <p:nvPr/>
          </p:nvCxnSpPr>
          <p:spPr>
            <a:xfrm flipH="1">
              <a:off x="4388213" y="2165087"/>
              <a:ext cx="794" cy="584009"/>
            </a:xfrm>
            <a:prstGeom prst="straightConnector1">
              <a:avLst/>
            </a:prstGeom>
            <a:ln w="50800" cap="rnd" cmpd="sng">
              <a:solidFill>
                <a:schemeClr val="accent5">
                  <a:lumMod val="75000"/>
                </a:schemeClr>
              </a:solidFill>
              <a:prstDash val="solid"/>
              <a:round/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53"/>
            <p:cNvCxnSpPr/>
            <p:nvPr/>
          </p:nvCxnSpPr>
          <p:spPr>
            <a:xfrm>
              <a:off x="1537505" y="2165087"/>
              <a:ext cx="0" cy="584009"/>
            </a:xfrm>
            <a:prstGeom prst="straightConnector1">
              <a:avLst/>
            </a:prstGeom>
            <a:ln w="50800" cap="rnd" cmpd="sng">
              <a:solidFill>
                <a:schemeClr val="accent5">
                  <a:lumMod val="75000"/>
                </a:schemeClr>
              </a:solidFill>
              <a:prstDash val="solid"/>
              <a:round/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53"/>
            <p:cNvCxnSpPr/>
            <p:nvPr/>
          </p:nvCxnSpPr>
          <p:spPr>
            <a:xfrm flipH="1">
              <a:off x="2955725" y="2165087"/>
              <a:ext cx="0" cy="584009"/>
            </a:xfrm>
            <a:prstGeom prst="straightConnector1">
              <a:avLst/>
            </a:prstGeom>
            <a:ln w="50800" cap="rnd" cmpd="sng">
              <a:solidFill>
                <a:schemeClr val="accent5">
                  <a:lumMod val="75000"/>
                </a:schemeClr>
              </a:solidFill>
              <a:prstDash val="solid"/>
              <a:round/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uppieren 14"/>
          <p:cNvGrpSpPr/>
          <p:nvPr/>
        </p:nvGrpSpPr>
        <p:grpSpPr>
          <a:xfrm>
            <a:off x="2466500" y="2662557"/>
            <a:ext cx="3108232" cy="1212930"/>
            <a:chOff x="957581" y="2662557"/>
            <a:chExt cx="3108232" cy="1212930"/>
          </a:xfrm>
        </p:grpSpPr>
        <p:sp>
          <p:nvSpPr>
            <p:cNvPr id="154" name="TextBox 69"/>
            <p:cNvSpPr txBox="1"/>
            <p:nvPr/>
          </p:nvSpPr>
          <p:spPr>
            <a:xfrm>
              <a:off x="957581" y="2662557"/>
              <a:ext cx="3108232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ru-RU" sz="1600" b="1" dirty="0">
                  <a:latin typeface="Arial" pitchFamily="34" charset="0"/>
                  <a:cs typeface="Arial" pitchFamily="34" charset="0"/>
                </a:rPr>
                <a:t>Проектирование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3" name="Gruppieren 12"/>
            <p:cNvGrpSpPr/>
            <p:nvPr/>
          </p:nvGrpSpPr>
          <p:grpSpPr>
            <a:xfrm>
              <a:off x="1070678" y="2974615"/>
              <a:ext cx="2875695" cy="900872"/>
              <a:chOff x="1070678" y="2974615"/>
              <a:chExt cx="2875695" cy="900872"/>
            </a:xfrm>
          </p:grpSpPr>
          <p:grpSp>
            <p:nvGrpSpPr>
              <p:cNvPr id="61" name="Gruppieren 91"/>
              <p:cNvGrpSpPr/>
              <p:nvPr/>
            </p:nvGrpSpPr>
            <p:grpSpPr>
              <a:xfrm>
                <a:off x="1070678" y="2980259"/>
                <a:ext cx="924864" cy="895228"/>
                <a:chOff x="4166646" y="3185785"/>
                <a:chExt cx="1111737" cy="1076114"/>
              </a:xfrm>
            </p:grpSpPr>
            <p:sp>
              <p:nvSpPr>
                <p:cNvPr id="63" name="Rectangle 65"/>
                <p:cNvSpPr/>
                <p:nvPr/>
              </p:nvSpPr>
              <p:spPr bwMode="auto">
                <a:xfrm>
                  <a:off x="4166646" y="3185785"/>
                  <a:ext cx="1111737" cy="1076114"/>
                </a:xfrm>
                <a:prstGeom prst="rect">
                  <a:avLst/>
                </a:prstGeom>
                <a:solidFill>
                  <a:srgbClr val="B2B2B2"/>
                </a:solidFill>
                <a:ln>
                  <a:headEnd type="none" w="med" len="med"/>
                  <a:tailEnd type="none" w="med" len="med"/>
                </a:ln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vert="horz" wrap="square" lIns="0" tIns="45720" rIns="0" bIns="45720" numCol="1" rtlCol="0" anchor="b" anchorCtr="0" compatLnSpc="1">
                  <a:prstTxWarp prst="textNoShape">
                    <a:avLst/>
                  </a:prstTxWarp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200" b="1">
                      <a:solidFill>
                        <a:schemeClr val="tx1"/>
                      </a:solidFill>
                      <a:latin typeface="+mj-lt"/>
                    </a:rPr>
                    <a:t>Control</a:t>
                  </a:r>
                </a:p>
              </p:txBody>
            </p:sp>
            <p:grpSp>
              <p:nvGrpSpPr>
                <p:cNvPr id="69" name="Gruppieren 75"/>
                <p:cNvGrpSpPr/>
                <p:nvPr/>
              </p:nvGrpSpPr>
              <p:grpSpPr>
                <a:xfrm>
                  <a:off x="4247182" y="3496079"/>
                  <a:ext cx="952863" cy="323445"/>
                  <a:chOff x="-210741" y="5570873"/>
                  <a:chExt cx="3549965" cy="1205020"/>
                </a:xfrm>
              </p:grpSpPr>
              <p:sp>
                <p:nvSpPr>
                  <p:cNvPr id="75" name="Abgerundetes Rechteck 74"/>
                  <p:cNvSpPr/>
                  <p:nvPr/>
                </p:nvSpPr>
                <p:spPr>
                  <a:xfrm>
                    <a:off x="1753442" y="5570873"/>
                    <a:ext cx="616968" cy="457517"/>
                  </a:xfrm>
                  <a:prstGeom prst="roundRect">
                    <a:avLst/>
                  </a:prstGeom>
                  <a:solidFill>
                    <a:srgbClr val="777777"/>
                  </a:solidFill>
                  <a:ln w="38100">
                    <a:solidFill>
                      <a:srgbClr val="777777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1400" b="1"/>
                  </a:p>
                </p:txBody>
              </p:sp>
              <p:cxnSp>
                <p:nvCxnSpPr>
                  <p:cNvPr id="79" name="Gerade Verbindung mit Pfeil 78"/>
                  <p:cNvCxnSpPr>
                    <a:stCxn id="75" idx="1"/>
                  </p:cNvCxnSpPr>
                  <p:nvPr/>
                </p:nvCxnSpPr>
                <p:spPr>
                  <a:xfrm rot="10800000">
                    <a:off x="1078579" y="5799410"/>
                    <a:ext cx="674862" cy="222"/>
                  </a:xfrm>
                  <a:prstGeom prst="straightConnector1">
                    <a:avLst/>
                  </a:prstGeom>
                  <a:ln w="28575">
                    <a:solidFill>
                      <a:srgbClr val="777777"/>
                    </a:solidFill>
                    <a:headEnd type="triangle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1" name="Abgerundetes Rechteck 80"/>
                  <p:cNvSpPr/>
                  <p:nvPr/>
                </p:nvSpPr>
                <p:spPr>
                  <a:xfrm>
                    <a:off x="477202" y="5570877"/>
                    <a:ext cx="616967" cy="457516"/>
                  </a:xfrm>
                  <a:prstGeom prst="roundRect">
                    <a:avLst/>
                  </a:prstGeom>
                  <a:solidFill>
                    <a:srgbClr val="333333"/>
                  </a:solidFill>
                  <a:ln w="38100">
                    <a:solidFill>
                      <a:srgbClr val="333333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1400" b="1"/>
                  </a:p>
                </p:txBody>
              </p:sp>
              <p:cxnSp>
                <p:nvCxnSpPr>
                  <p:cNvPr id="83" name="Gerade Verbindung mit Pfeil 82"/>
                  <p:cNvCxnSpPr/>
                  <p:nvPr/>
                </p:nvCxnSpPr>
                <p:spPr>
                  <a:xfrm rot="10800000">
                    <a:off x="-210741" y="5799329"/>
                    <a:ext cx="652449" cy="309"/>
                  </a:xfrm>
                  <a:prstGeom prst="straightConnector1">
                    <a:avLst/>
                  </a:prstGeom>
                  <a:ln w="28575">
                    <a:solidFill>
                      <a:srgbClr val="333333"/>
                    </a:solidFill>
                    <a:headEnd type="triangle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4" name="Freihandform 83"/>
                  <p:cNvSpPr/>
                  <p:nvPr/>
                </p:nvSpPr>
                <p:spPr>
                  <a:xfrm>
                    <a:off x="1409700" y="5792864"/>
                    <a:ext cx="1133476" cy="738347"/>
                  </a:xfrm>
                  <a:custGeom>
                    <a:avLst/>
                    <a:gdLst>
                      <a:gd name="connsiteX0" fmla="*/ 1123950 w 1133475"/>
                      <a:gd name="connsiteY0" fmla="*/ 0 h 485775"/>
                      <a:gd name="connsiteX1" fmla="*/ 1133475 w 1133475"/>
                      <a:gd name="connsiteY1" fmla="*/ 485775 h 485775"/>
                      <a:gd name="connsiteX2" fmla="*/ 0 w 1133475"/>
                      <a:gd name="connsiteY2" fmla="*/ 485775 h 485775"/>
                      <a:gd name="connsiteX3" fmla="*/ 0 w 1133475"/>
                      <a:gd name="connsiteY3" fmla="*/ 114300 h 485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133475" h="485775">
                        <a:moveTo>
                          <a:pt x="1123950" y="0"/>
                        </a:moveTo>
                        <a:lnTo>
                          <a:pt x="1133475" y="485775"/>
                        </a:lnTo>
                        <a:lnTo>
                          <a:pt x="0" y="485775"/>
                        </a:lnTo>
                        <a:lnTo>
                          <a:pt x="0" y="114300"/>
                        </a:lnTo>
                      </a:path>
                    </a:pathLst>
                  </a:custGeom>
                  <a:ln w="28575">
                    <a:solidFill>
                      <a:srgbClr val="777777"/>
                    </a:solidFill>
                    <a:headEnd type="none" w="med" len="med"/>
                    <a:tailEnd type="triangl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1400" b="1"/>
                  </a:p>
                </p:txBody>
              </p:sp>
              <p:sp>
                <p:nvSpPr>
                  <p:cNvPr id="85" name="Freihandform 84"/>
                  <p:cNvSpPr/>
                  <p:nvPr/>
                </p:nvSpPr>
                <p:spPr>
                  <a:xfrm>
                    <a:off x="58991" y="5802392"/>
                    <a:ext cx="2655637" cy="973501"/>
                  </a:xfrm>
                  <a:custGeom>
                    <a:avLst/>
                    <a:gdLst>
                      <a:gd name="connsiteX0" fmla="*/ 2419350 w 2419350"/>
                      <a:gd name="connsiteY0" fmla="*/ 0 h 638175"/>
                      <a:gd name="connsiteX1" fmla="*/ 2419350 w 2419350"/>
                      <a:gd name="connsiteY1" fmla="*/ 638175 h 638175"/>
                      <a:gd name="connsiteX2" fmla="*/ 0 w 2419350"/>
                      <a:gd name="connsiteY2" fmla="*/ 638175 h 638175"/>
                      <a:gd name="connsiteX3" fmla="*/ 0 w 2419350"/>
                      <a:gd name="connsiteY3" fmla="*/ 142875 h 6381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419350" h="638175">
                        <a:moveTo>
                          <a:pt x="2419350" y="0"/>
                        </a:moveTo>
                        <a:lnTo>
                          <a:pt x="2419350" y="638175"/>
                        </a:lnTo>
                        <a:lnTo>
                          <a:pt x="0" y="638175"/>
                        </a:lnTo>
                        <a:lnTo>
                          <a:pt x="0" y="142875"/>
                        </a:lnTo>
                      </a:path>
                    </a:pathLst>
                  </a:custGeom>
                  <a:ln w="28575">
                    <a:solidFill>
                      <a:srgbClr val="333333"/>
                    </a:solidFill>
                    <a:headEnd type="none" w="med" len="med"/>
                    <a:tailEnd type="triangl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 sz="1400" b="1"/>
                  </a:p>
                </p:txBody>
              </p:sp>
              <p:cxnSp>
                <p:nvCxnSpPr>
                  <p:cNvPr id="98" name="Gerade Verbindung mit Pfeil 97"/>
                  <p:cNvCxnSpPr>
                    <a:endCxn id="75" idx="3"/>
                  </p:cNvCxnSpPr>
                  <p:nvPr/>
                </p:nvCxnSpPr>
                <p:spPr>
                  <a:xfrm rot="10800000" flipV="1">
                    <a:off x="2370414" y="5794832"/>
                    <a:ext cx="968810" cy="4795"/>
                  </a:xfrm>
                  <a:prstGeom prst="straightConnector1">
                    <a:avLst/>
                  </a:prstGeom>
                  <a:ln w="28575">
                    <a:solidFill>
                      <a:srgbClr val="777777"/>
                    </a:solidFill>
                    <a:headEnd type="triangle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02" name="Gruppieren 90"/>
              <p:cNvGrpSpPr/>
              <p:nvPr/>
            </p:nvGrpSpPr>
            <p:grpSpPr>
              <a:xfrm>
                <a:off x="3021511" y="2974615"/>
                <a:ext cx="924862" cy="900000"/>
                <a:chOff x="1976507" y="3185784"/>
                <a:chExt cx="1111736" cy="1081851"/>
              </a:xfrm>
            </p:grpSpPr>
            <p:sp>
              <p:nvSpPr>
                <p:cNvPr id="103" name="Rectangle 41"/>
                <p:cNvSpPr/>
                <p:nvPr/>
              </p:nvSpPr>
              <p:spPr bwMode="auto">
                <a:xfrm>
                  <a:off x="1976507" y="3185784"/>
                  <a:ext cx="1111736" cy="1081851"/>
                </a:xfrm>
                <a:prstGeom prst="rect">
                  <a:avLst/>
                </a:prstGeom>
                <a:solidFill>
                  <a:srgbClr val="B2B2B2"/>
                </a:solidFill>
                <a:ln>
                  <a:headEnd type="none" w="med" len="med"/>
                  <a:tailEnd type="none" w="med" len="med"/>
                </a:ln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vert="horz" wrap="square" lIns="0" tIns="45720" rIns="0" bIns="45720" numCol="1" rtlCol="0" anchor="b" anchorCtr="0" compatLnSpc="1">
                  <a:prstTxWarp prst="textNoShape">
                    <a:avLst/>
                  </a:prstTxWarp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200" b="1">
                      <a:solidFill>
                        <a:schemeClr val="tx1"/>
                      </a:solidFill>
                      <a:latin typeface="+mj-lt"/>
                    </a:rPr>
                    <a:t>Electrical</a:t>
                  </a:r>
                </a:p>
              </p:txBody>
            </p:sp>
            <p:grpSp>
              <p:nvGrpSpPr>
                <p:cNvPr id="104" name="Gruppieren 62"/>
                <p:cNvGrpSpPr/>
                <p:nvPr/>
              </p:nvGrpSpPr>
              <p:grpSpPr>
                <a:xfrm>
                  <a:off x="2057400" y="3439144"/>
                  <a:ext cx="946891" cy="457133"/>
                  <a:chOff x="1441643" y="6160477"/>
                  <a:chExt cx="1189857" cy="574430"/>
                </a:xfrm>
              </p:grpSpPr>
              <p:sp>
                <p:nvSpPr>
                  <p:cNvPr id="105" name="Rechteck 104"/>
                  <p:cNvSpPr/>
                  <p:nvPr/>
                </p:nvSpPr>
                <p:spPr bwMode="auto">
                  <a:xfrm rot="10800000">
                    <a:off x="1441643" y="6425343"/>
                    <a:ext cx="574430" cy="68144"/>
                  </a:xfrm>
                  <a:prstGeom prst="rect">
                    <a:avLst/>
                  </a:prstGeom>
                  <a:solidFill>
                    <a:schemeClr val="tx1">
                      <a:lumMod val="65000"/>
                      <a:lumOff val="35000"/>
                      <a:alpha val="90000"/>
                    </a:schemeClr>
                  </a:solidFill>
                  <a:ln>
                    <a:headEnd type="none" w="med" len="med"/>
                    <a:tailEnd type="none" w="med" len="med"/>
                  </a:ln>
                </p:spPr>
                <p:style>
                  <a:lnRef idx="0">
                    <a:schemeClr val="accent3"/>
                  </a:lnRef>
                  <a:fillRef idx="3">
                    <a:schemeClr val="accent3"/>
                  </a:fillRef>
                  <a:effectRef idx="3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>
                      <a:defRPr/>
                    </a:pPr>
                    <a:endParaRPr lang="de-DE" sz="1100" b="1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06" name="Rechteck 105"/>
                  <p:cNvSpPr/>
                  <p:nvPr/>
                </p:nvSpPr>
                <p:spPr bwMode="auto">
                  <a:xfrm rot="16200000">
                    <a:off x="1399949" y="6413620"/>
                    <a:ext cx="574430" cy="68144"/>
                  </a:xfrm>
                  <a:prstGeom prst="rect">
                    <a:avLst/>
                  </a:prstGeom>
                  <a:solidFill>
                    <a:schemeClr val="tx1">
                      <a:lumMod val="65000"/>
                      <a:lumOff val="35000"/>
                      <a:alpha val="90000"/>
                    </a:schemeClr>
                  </a:solidFill>
                  <a:ln>
                    <a:headEnd type="none" w="med" len="med"/>
                    <a:tailEnd type="none" w="med" len="med"/>
                  </a:ln>
                </p:spPr>
                <p:style>
                  <a:lnRef idx="0">
                    <a:schemeClr val="accent3"/>
                  </a:lnRef>
                  <a:fillRef idx="3">
                    <a:schemeClr val="accent3"/>
                  </a:fillRef>
                  <a:effectRef idx="3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>
                      <a:defRPr/>
                    </a:pPr>
                    <a:endParaRPr lang="de-DE" sz="1100" b="1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07" name="Pfeil nach links 106"/>
                  <p:cNvSpPr/>
                  <p:nvPr/>
                </p:nvSpPr>
                <p:spPr bwMode="auto">
                  <a:xfrm>
                    <a:off x="1653092" y="6219930"/>
                    <a:ext cx="978408" cy="484632"/>
                  </a:xfrm>
                  <a:prstGeom prst="leftArrow">
                    <a:avLst>
                      <a:gd name="adj1" fmla="val 16135"/>
                      <a:gd name="adj2" fmla="val 95960"/>
                    </a:avLst>
                  </a:prstGeom>
                  <a:solidFill>
                    <a:schemeClr val="tx1">
                      <a:lumMod val="65000"/>
                      <a:lumOff val="35000"/>
                      <a:alpha val="90000"/>
                    </a:schemeClr>
                  </a:solidFill>
                  <a:ln>
                    <a:headEnd type="none" w="med" len="med"/>
                    <a:tailEnd type="none" w="med" len="med"/>
                  </a:ln>
                </p:spPr>
                <p:style>
                  <a:lnRef idx="0">
                    <a:schemeClr val="accent3"/>
                  </a:lnRef>
                  <a:fillRef idx="3">
                    <a:schemeClr val="accent3"/>
                  </a:fillRef>
                  <a:effectRef idx="3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>
                      <a:defRPr/>
                    </a:pPr>
                    <a:endParaRPr lang="de-DE" sz="1100" b="1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  <p:grpSp>
            <p:nvGrpSpPr>
              <p:cNvPr id="1037" name="Gruppieren 1036"/>
              <p:cNvGrpSpPr/>
              <p:nvPr/>
            </p:nvGrpSpPr>
            <p:grpSpPr>
              <a:xfrm>
                <a:off x="2047319" y="2975849"/>
                <a:ext cx="924864" cy="899638"/>
                <a:chOff x="2496084" y="2975849"/>
                <a:chExt cx="924864" cy="899638"/>
              </a:xfrm>
            </p:grpSpPr>
            <p:sp>
              <p:nvSpPr>
                <p:cNvPr id="100" name="Rectangle 64"/>
                <p:cNvSpPr/>
                <p:nvPr/>
              </p:nvSpPr>
              <p:spPr bwMode="auto">
                <a:xfrm>
                  <a:off x="2496084" y="2975849"/>
                  <a:ext cx="924864" cy="899638"/>
                </a:xfrm>
                <a:prstGeom prst="rect">
                  <a:avLst/>
                </a:prstGeom>
                <a:solidFill>
                  <a:srgbClr val="B2B2B2"/>
                </a:solidFill>
                <a:ln>
                  <a:headEnd type="none" w="med" len="med"/>
                  <a:tailEnd type="none" w="med" len="med"/>
                </a:ln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vert="horz" wrap="square" lIns="0" tIns="45720" rIns="0" bIns="45720" numCol="1" rtlCol="0" anchor="b" anchorCtr="0" compatLnSpc="1">
                  <a:prstTxWarp prst="textNoShape">
                    <a:avLst/>
                  </a:prstTxWarp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200" b="1">
                      <a:solidFill>
                        <a:schemeClr val="tx1"/>
                      </a:solidFill>
                      <a:latin typeface="+mj-lt"/>
                    </a:rPr>
                    <a:t>Mechanical</a:t>
                  </a:r>
                </a:p>
              </p:txBody>
            </p:sp>
            <p:pic>
              <p:nvPicPr>
                <p:cNvPr id="1026" name="Picture 2" descr="57158.JPG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5400000">
                  <a:off x="2742285" y="2994084"/>
                  <a:ext cx="467739" cy="69294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</p:grpSp>
      <p:grpSp>
        <p:nvGrpSpPr>
          <p:cNvPr id="10" name="Gruppieren 9"/>
          <p:cNvGrpSpPr/>
          <p:nvPr/>
        </p:nvGrpSpPr>
        <p:grpSpPr>
          <a:xfrm>
            <a:off x="2466500" y="1427615"/>
            <a:ext cx="3108233" cy="737472"/>
            <a:chOff x="957580" y="1427615"/>
            <a:chExt cx="3108233" cy="737472"/>
          </a:xfrm>
        </p:grpSpPr>
        <p:sp>
          <p:nvSpPr>
            <p:cNvPr id="68" name="TextBox 67"/>
            <p:cNvSpPr txBox="1"/>
            <p:nvPr/>
          </p:nvSpPr>
          <p:spPr>
            <a:xfrm>
              <a:off x="957580" y="1427615"/>
              <a:ext cx="3108233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ru-RU" sz="1600" b="1" dirty="0">
                  <a:latin typeface="Arial" pitchFamily="34" charset="0"/>
                  <a:cs typeface="Arial" pitchFamily="34" charset="0"/>
                </a:rPr>
                <a:t>Требования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9" name="Gruppieren 8"/>
            <p:cNvGrpSpPr/>
            <p:nvPr/>
          </p:nvGrpSpPr>
          <p:grpSpPr>
            <a:xfrm>
              <a:off x="1318290" y="1712152"/>
              <a:ext cx="2348287" cy="452935"/>
              <a:chOff x="1318290" y="1712152"/>
              <a:chExt cx="2348287" cy="452935"/>
            </a:xfrm>
          </p:grpSpPr>
          <p:pic>
            <p:nvPicPr>
              <p:cNvPr id="77" name="Picture 76" descr="doc1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318290" y="1712152"/>
                <a:ext cx="365270" cy="452935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80" name="Picture 79" descr="doc1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3301307" y="1712152"/>
                <a:ext cx="365270" cy="452935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78" name="Picture 77" descr="doc1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344754" y="1712152"/>
                <a:ext cx="365270" cy="452935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</p:grpSp>
      </p:grpSp>
      <p:sp>
        <p:nvSpPr>
          <p:cNvPr id="20" name="Titel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Традиционный процесс проектирования</a:t>
            </a:r>
            <a:endParaRPr lang="en-US" dirty="0"/>
          </a:p>
        </p:txBody>
      </p:sp>
      <p:sp>
        <p:nvSpPr>
          <p:cNvPr id="91" name="Freeform 81"/>
          <p:cNvSpPr/>
          <p:nvPr/>
        </p:nvSpPr>
        <p:spPr>
          <a:xfrm>
            <a:off x="2377296" y="2210501"/>
            <a:ext cx="3339557" cy="359055"/>
          </a:xfrm>
          <a:custGeom>
            <a:avLst/>
            <a:gdLst>
              <a:gd name="connsiteX0" fmla="*/ 0 w 5943600"/>
              <a:gd name="connsiteY0" fmla="*/ 0 h 228600"/>
              <a:gd name="connsiteX1" fmla="*/ 5943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0 w 5943600"/>
              <a:gd name="connsiteY4" fmla="*/ 0 h 228600"/>
              <a:gd name="connsiteX0" fmla="*/ 228600 w 5943600"/>
              <a:gd name="connsiteY0" fmla="*/ 0 h 228600"/>
              <a:gd name="connsiteX1" fmla="*/ 5943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228600 w 5943600"/>
              <a:gd name="connsiteY4" fmla="*/ 0 h 228600"/>
              <a:gd name="connsiteX0" fmla="*/ 228600 w 5943600"/>
              <a:gd name="connsiteY0" fmla="*/ 0 h 228600"/>
              <a:gd name="connsiteX1" fmla="*/ 57150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228600 w 5943600"/>
              <a:gd name="connsiteY4" fmla="*/ 0 h 228600"/>
              <a:gd name="connsiteX0" fmla="*/ 381000 w 5943600"/>
              <a:gd name="connsiteY0" fmla="*/ 0 h 228600"/>
              <a:gd name="connsiteX1" fmla="*/ 57150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381000 w 5943600"/>
              <a:gd name="connsiteY4" fmla="*/ 0 h 228600"/>
              <a:gd name="connsiteX0" fmla="*/ 381000 w 5943600"/>
              <a:gd name="connsiteY0" fmla="*/ 0 h 228600"/>
              <a:gd name="connsiteX1" fmla="*/ 5562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381000 w 5943600"/>
              <a:gd name="connsiteY4" fmla="*/ 0 h 228600"/>
              <a:gd name="connsiteX0" fmla="*/ 533400 w 5943600"/>
              <a:gd name="connsiteY0" fmla="*/ 0 h 228600"/>
              <a:gd name="connsiteX1" fmla="*/ 5562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533400 w 5943600"/>
              <a:gd name="connsiteY4" fmla="*/ 0 h 228600"/>
              <a:gd name="connsiteX0" fmla="*/ 533400 w 5943600"/>
              <a:gd name="connsiteY0" fmla="*/ 0 h 228600"/>
              <a:gd name="connsiteX1" fmla="*/ 53340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533400 w 5943600"/>
              <a:gd name="connsiteY4" fmla="*/ 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43600" h="228600">
                <a:moveTo>
                  <a:pt x="533400" y="0"/>
                </a:moveTo>
                <a:lnTo>
                  <a:pt x="5334000" y="0"/>
                </a:lnTo>
                <a:lnTo>
                  <a:pt x="5943600" y="228600"/>
                </a:lnTo>
                <a:lnTo>
                  <a:pt x="0" y="228600"/>
                </a:lnTo>
                <a:lnTo>
                  <a:pt x="533400" y="0"/>
                </a:lnTo>
                <a:close/>
              </a:path>
            </a:pathLst>
          </a:custGeom>
          <a:solidFill>
            <a:srgbClr val="6C0015"/>
          </a:solidFill>
          <a:ln>
            <a:noFill/>
          </a:ln>
          <a:effectLst/>
          <a:scene3d>
            <a:camera prst="perspectiveRelaxed">
              <a:rot lat="18026385" lon="10799999" rev="10799999"/>
            </a:camera>
            <a:lightRig rig="threePt" dir="t"/>
          </a:scene3d>
          <a:sp3d z="12700" extrusionH="88900" contourW="12700">
            <a:extrusionClr>
              <a:srgbClr val="000000"/>
            </a:extrusionClr>
            <a:contourClr>
              <a:schemeClr val="bg1">
                <a:lumMod val="9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Gruppieren 18"/>
          <p:cNvGrpSpPr/>
          <p:nvPr/>
        </p:nvGrpSpPr>
        <p:grpSpPr>
          <a:xfrm>
            <a:off x="3377166" y="2886684"/>
            <a:ext cx="1300564" cy="1170395"/>
            <a:chOff x="1868247" y="2886683"/>
            <a:chExt cx="1300564" cy="1170395"/>
          </a:xfrm>
        </p:grpSpPr>
        <p:sp>
          <p:nvSpPr>
            <p:cNvPr id="141" name="Freeform 43"/>
            <p:cNvSpPr/>
            <p:nvPr/>
          </p:nvSpPr>
          <p:spPr>
            <a:xfrm rot="16200000">
              <a:off x="2431214" y="3319481"/>
              <a:ext cx="1170395" cy="304799"/>
            </a:xfrm>
            <a:custGeom>
              <a:avLst/>
              <a:gdLst>
                <a:gd name="connsiteX0" fmla="*/ 0 w 5943600"/>
                <a:gd name="connsiteY0" fmla="*/ 0 h 228600"/>
                <a:gd name="connsiteX1" fmla="*/ 5943600 w 5943600"/>
                <a:gd name="connsiteY1" fmla="*/ 0 h 228600"/>
                <a:gd name="connsiteX2" fmla="*/ 5943600 w 5943600"/>
                <a:gd name="connsiteY2" fmla="*/ 228600 h 228600"/>
                <a:gd name="connsiteX3" fmla="*/ 0 w 5943600"/>
                <a:gd name="connsiteY3" fmla="*/ 228600 h 228600"/>
                <a:gd name="connsiteX4" fmla="*/ 0 w 5943600"/>
                <a:gd name="connsiteY4" fmla="*/ 0 h 228600"/>
                <a:gd name="connsiteX0" fmla="*/ 228600 w 5943600"/>
                <a:gd name="connsiteY0" fmla="*/ 0 h 228600"/>
                <a:gd name="connsiteX1" fmla="*/ 5943600 w 5943600"/>
                <a:gd name="connsiteY1" fmla="*/ 0 h 228600"/>
                <a:gd name="connsiteX2" fmla="*/ 5943600 w 5943600"/>
                <a:gd name="connsiteY2" fmla="*/ 228600 h 228600"/>
                <a:gd name="connsiteX3" fmla="*/ 0 w 5943600"/>
                <a:gd name="connsiteY3" fmla="*/ 228600 h 228600"/>
                <a:gd name="connsiteX4" fmla="*/ 228600 w 5943600"/>
                <a:gd name="connsiteY4" fmla="*/ 0 h 228600"/>
                <a:gd name="connsiteX0" fmla="*/ 228600 w 5943600"/>
                <a:gd name="connsiteY0" fmla="*/ 0 h 228600"/>
                <a:gd name="connsiteX1" fmla="*/ 5715000 w 5943600"/>
                <a:gd name="connsiteY1" fmla="*/ 0 h 228600"/>
                <a:gd name="connsiteX2" fmla="*/ 5943600 w 5943600"/>
                <a:gd name="connsiteY2" fmla="*/ 228600 h 228600"/>
                <a:gd name="connsiteX3" fmla="*/ 0 w 5943600"/>
                <a:gd name="connsiteY3" fmla="*/ 228600 h 228600"/>
                <a:gd name="connsiteX4" fmla="*/ 228600 w 5943600"/>
                <a:gd name="connsiteY4" fmla="*/ 0 h 228600"/>
                <a:gd name="connsiteX0" fmla="*/ 381000 w 5943600"/>
                <a:gd name="connsiteY0" fmla="*/ 0 h 228600"/>
                <a:gd name="connsiteX1" fmla="*/ 5715000 w 5943600"/>
                <a:gd name="connsiteY1" fmla="*/ 0 h 228600"/>
                <a:gd name="connsiteX2" fmla="*/ 5943600 w 5943600"/>
                <a:gd name="connsiteY2" fmla="*/ 228600 h 228600"/>
                <a:gd name="connsiteX3" fmla="*/ 0 w 5943600"/>
                <a:gd name="connsiteY3" fmla="*/ 228600 h 228600"/>
                <a:gd name="connsiteX4" fmla="*/ 381000 w 5943600"/>
                <a:gd name="connsiteY4" fmla="*/ 0 h 228600"/>
                <a:gd name="connsiteX0" fmla="*/ 381000 w 5943600"/>
                <a:gd name="connsiteY0" fmla="*/ 0 h 228600"/>
                <a:gd name="connsiteX1" fmla="*/ 5562600 w 5943600"/>
                <a:gd name="connsiteY1" fmla="*/ 0 h 228600"/>
                <a:gd name="connsiteX2" fmla="*/ 5943600 w 5943600"/>
                <a:gd name="connsiteY2" fmla="*/ 228600 h 228600"/>
                <a:gd name="connsiteX3" fmla="*/ 0 w 5943600"/>
                <a:gd name="connsiteY3" fmla="*/ 228600 h 228600"/>
                <a:gd name="connsiteX4" fmla="*/ 381000 w 5943600"/>
                <a:gd name="connsiteY4" fmla="*/ 0 h 228600"/>
                <a:gd name="connsiteX0" fmla="*/ 381000 w 5943600"/>
                <a:gd name="connsiteY0" fmla="*/ 3851 h 232451"/>
                <a:gd name="connsiteX1" fmla="*/ 5562600 w 5943600"/>
                <a:gd name="connsiteY1" fmla="*/ 3851 h 232451"/>
                <a:gd name="connsiteX2" fmla="*/ 5215826 w 5943600"/>
                <a:gd name="connsiteY2" fmla="*/ 0 h 232451"/>
                <a:gd name="connsiteX3" fmla="*/ 5943600 w 5943600"/>
                <a:gd name="connsiteY3" fmla="*/ 232451 h 232451"/>
                <a:gd name="connsiteX4" fmla="*/ 0 w 5943600"/>
                <a:gd name="connsiteY4" fmla="*/ 232451 h 232451"/>
                <a:gd name="connsiteX5" fmla="*/ 381000 w 5943600"/>
                <a:gd name="connsiteY5" fmla="*/ 3851 h 232451"/>
                <a:gd name="connsiteX0" fmla="*/ 673781 w 5943600"/>
                <a:gd name="connsiteY0" fmla="*/ 0 h 235361"/>
                <a:gd name="connsiteX1" fmla="*/ 5562600 w 5943600"/>
                <a:gd name="connsiteY1" fmla="*/ 6761 h 235361"/>
                <a:gd name="connsiteX2" fmla="*/ 5215826 w 5943600"/>
                <a:gd name="connsiteY2" fmla="*/ 2910 h 235361"/>
                <a:gd name="connsiteX3" fmla="*/ 5943600 w 5943600"/>
                <a:gd name="connsiteY3" fmla="*/ 235361 h 235361"/>
                <a:gd name="connsiteX4" fmla="*/ 0 w 5943600"/>
                <a:gd name="connsiteY4" fmla="*/ 235361 h 235361"/>
                <a:gd name="connsiteX5" fmla="*/ 673781 w 5943600"/>
                <a:gd name="connsiteY5" fmla="*/ 0 h 235361"/>
                <a:gd name="connsiteX0" fmla="*/ 673781 w 5943600"/>
                <a:gd name="connsiteY0" fmla="*/ 8910 h 244271"/>
                <a:gd name="connsiteX1" fmla="*/ 5175249 w 5943600"/>
                <a:gd name="connsiteY1" fmla="*/ 0 h 244271"/>
                <a:gd name="connsiteX2" fmla="*/ 5215826 w 5943600"/>
                <a:gd name="connsiteY2" fmla="*/ 11820 h 244271"/>
                <a:gd name="connsiteX3" fmla="*/ 5943600 w 5943600"/>
                <a:gd name="connsiteY3" fmla="*/ 244271 h 244271"/>
                <a:gd name="connsiteX4" fmla="*/ 0 w 5943600"/>
                <a:gd name="connsiteY4" fmla="*/ 244271 h 244271"/>
                <a:gd name="connsiteX5" fmla="*/ 673781 w 5943600"/>
                <a:gd name="connsiteY5" fmla="*/ 8910 h 244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43600" h="244271">
                  <a:moveTo>
                    <a:pt x="673781" y="8910"/>
                  </a:moveTo>
                  <a:lnTo>
                    <a:pt x="5175249" y="0"/>
                  </a:lnTo>
                  <a:lnTo>
                    <a:pt x="5215826" y="11820"/>
                  </a:lnTo>
                  <a:lnTo>
                    <a:pt x="5943600" y="244271"/>
                  </a:lnTo>
                  <a:lnTo>
                    <a:pt x="0" y="244271"/>
                  </a:lnTo>
                  <a:lnTo>
                    <a:pt x="673781" y="8910"/>
                  </a:lnTo>
                  <a:close/>
                </a:path>
              </a:pathLst>
            </a:custGeom>
            <a:solidFill>
              <a:srgbClr val="2E0808"/>
            </a:solidFill>
            <a:ln>
              <a:noFill/>
            </a:ln>
            <a:effectLst/>
            <a:scene3d>
              <a:camera prst="perspectiveRelaxed"/>
              <a:lightRig rig="threePt" dir="t"/>
            </a:scene3d>
            <a:sp3d z="12700" extrusionH="88900" contourW="12700">
              <a:extrusionClr>
                <a:schemeClr val="tx1">
                  <a:lumMod val="95000"/>
                  <a:lumOff val="5000"/>
                </a:schemeClr>
              </a:extrusionClr>
              <a:contourClr>
                <a:schemeClr val="bg1">
                  <a:lumMod val="95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Freeform 41"/>
            <p:cNvSpPr/>
            <p:nvPr/>
          </p:nvSpPr>
          <p:spPr>
            <a:xfrm rot="5400000" flipH="1">
              <a:off x="1435449" y="3319481"/>
              <a:ext cx="1170395" cy="304799"/>
            </a:xfrm>
            <a:custGeom>
              <a:avLst/>
              <a:gdLst>
                <a:gd name="connsiteX0" fmla="*/ 0 w 5943600"/>
                <a:gd name="connsiteY0" fmla="*/ 0 h 228600"/>
                <a:gd name="connsiteX1" fmla="*/ 5943600 w 5943600"/>
                <a:gd name="connsiteY1" fmla="*/ 0 h 228600"/>
                <a:gd name="connsiteX2" fmla="*/ 5943600 w 5943600"/>
                <a:gd name="connsiteY2" fmla="*/ 228600 h 228600"/>
                <a:gd name="connsiteX3" fmla="*/ 0 w 5943600"/>
                <a:gd name="connsiteY3" fmla="*/ 228600 h 228600"/>
                <a:gd name="connsiteX4" fmla="*/ 0 w 5943600"/>
                <a:gd name="connsiteY4" fmla="*/ 0 h 228600"/>
                <a:gd name="connsiteX0" fmla="*/ 228600 w 5943600"/>
                <a:gd name="connsiteY0" fmla="*/ 0 h 228600"/>
                <a:gd name="connsiteX1" fmla="*/ 5943600 w 5943600"/>
                <a:gd name="connsiteY1" fmla="*/ 0 h 228600"/>
                <a:gd name="connsiteX2" fmla="*/ 5943600 w 5943600"/>
                <a:gd name="connsiteY2" fmla="*/ 228600 h 228600"/>
                <a:gd name="connsiteX3" fmla="*/ 0 w 5943600"/>
                <a:gd name="connsiteY3" fmla="*/ 228600 h 228600"/>
                <a:gd name="connsiteX4" fmla="*/ 228600 w 5943600"/>
                <a:gd name="connsiteY4" fmla="*/ 0 h 228600"/>
                <a:gd name="connsiteX0" fmla="*/ 228600 w 5943600"/>
                <a:gd name="connsiteY0" fmla="*/ 0 h 228600"/>
                <a:gd name="connsiteX1" fmla="*/ 5715000 w 5943600"/>
                <a:gd name="connsiteY1" fmla="*/ 0 h 228600"/>
                <a:gd name="connsiteX2" fmla="*/ 5943600 w 5943600"/>
                <a:gd name="connsiteY2" fmla="*/ 228600 h 228600"/>
                <a:gd name="connsiteX3" fmla="*/ 0 w 5943600"/>
                <a:gd name="connsiteY3" fmla="*/ 228600 h 228600"/>
                <a:gd name="connsiteX4" fmla="*/ 228600 w 5943600"/>
                <a:gd name="connsiteY4" fmla="*/ 0 h 228600"/>
                <a:gd name="connsiteX0" fmla="*/ 381000 w 5943600"/>
                <a:gd name="connsiteY0" fmla="*/ 0 h 228600"/>
                <a:gd name="connsiteX1" fmla="*/ 5715000 w 5943600"/>
                <a:gd name="connsiteY1" fmla="*/ 0 h 228600"/>
                <a:gd name="connsiteX2" fmla="*/ 5943600 w 5943600"/>
                <a:gd name="connsiteY2" fmla="*/ 228600 h 228600"/>
                <a:gd name="connsiteX3" fmla="*/ 0 w 5943600"/>
                <a:gd name="connsiteY3" fmla="*/ 228600 h 228600"/>
                <a:gd name="connsiteX4" fmla="*/ 381000 w 5943600"/>
                <a:gd name="connsiteY4" fmla="*/ 0 h 228600"/>
                <a:gd name="connsiteX0" fmla="*/ 381000 w 5943600"/>
                <a:gd name="connsiteY0" fmla="*/ 0 h 228600"/>
                <a:gd name="connsiteX1" fmla="*/ 5562600 w 5943600"/>
                <a:gd name="connsiteY1" fmla="*/ 0 h 228600"/>
                <a:gd name="connsiteX2" fmla="*/ 5943600 w 5943600"/>
                <a:gd name="connsiteY2" fmla="*/ 228600 h 228600"/>
                <a:gd name="connsiteX3" fmla="*/ 0 w 5943600"/>
                <a:gd name="connsiteY3" fmla="*/ 228600 h 228600"/>
                <a:gd name="connsiteX4" fmla="*/ 381000 w 5943600"/>
                <a:gd name="connsiteY4" fmla="*/ 0 h 228600"/>
                <a:gd name="connsiteX0" fmla="*/ 381000 w 5943600"/>
                <a:gd name="connsiteY0" fmla="*/ 3851 h 232451"/>
                <a:gd name="connsiteX1" fmla="*/ 5562600 w 5943600"/>
                <a:gd name="connsiteY1" fmla="*/ 3851 h 232451"/>
                <a:gd name="connsiteX2" fmla="*/ 5215826 w 5943600"/>
                <a:gd name="connsiteY2" fmla="*/ 0 h 232451"/>
                <a:gd name="connsiteX3" fmla="*/ 5943600 w 5943600"/>
                <a:gd name="connsiteY3" fmla="*/ 232451 h 232451"/>
                <a:gd name="connsiteX4" fmla="*/ 0 w 5943600"/>
                <a:gd name="connsiteY4" fmla="*/ 232451 h 232451"/>
                <a:gd name="connsiteX5" fmla="*/ 381000 w 5943600"/>
                <a:gd name="connsiteY5" fmla="*/ 3851 h 232451"/>
                <a:gd name="connsiteX0" fmla="*/ 673781 w 5943600"/>
                <a:gd name="connsiteY0" fmla="*/ 0 h 235361"/>
                <a:gd name="connsiteX1" fmla="*/ 5562600 w 5943600"/>
                <a:gd name="connsiteY1" fmla="*/ 6761 h 235361"/>
                <a:gd name="connsiteX2" fmla="*/ 5215826 w 5943600"/>
                <a:gd name="connsiteY2" fmla="*/ 2910 h 235361"/>
                <a:gd name="connsiteX3" fmla="*/ 5943600 w 5943600"/>
                <a:gd name="connsiteY3" fmla="*/ 235361 h 235361"/>
                <a:gd name="connsiteX4" fmla="*/ 0 w 5943600"/>
                <a:gd name="connsiteY4" fmla="*/ 235361 h 235361"/>
                <a:gd name="connsiteX5" fmla="*/ 673781 w 5943600"/>
                <a:gd name="connsiteY5" fmla="*/ 0 h 235361"/>
                <a:gd name="connsiteX0" fmla="*/ 673781 w 5943600"/>
                <a:gd name="connsiteY0" fmla="*/ 8910 h 244271"/>
                <a:gd name="connsiteX1" fmla="*/ 5175249 w 5943600"/>
                <a:gd name="connsiteY1" fmla="*/ 0 h 244271"/>
                <a:gd name="connsiteX2" fmla="*/ 5215826 w 5943600"/>
                <a:gd name="connsiteY2" fmla="*/ 11820 h 244271"/>
                <a:gd name="connsiteX3" fmla="*/ 5943600 w 5943600"/>
                <a:gd name="connsiteY3" fmla="*/ 244271 h 244271"/>
                <a:gd name="connsiteX4" fmla="*/ 0 w 5943600"/>
                <a:gd name="connsiteY4" fmla="*/ 244271 h 244271"/>
                <a:gd name="connsiteX5" fmla="*/ 673781 w 5943600"/>
                <a:gd name="connsiteY5" fmla="*/ 8910 h 244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43600" h="244271">
                  <a:moveTo>
                    <a:pt x="673781" y="8910"/>
                  </a:moveTo>
                  <a:lnTo>
                    <a:pt x="5175249" y="0"/>
                  </a:lnTo>
                  <a:lnTo>
                    <a:pt x="5215826" y="11820"/>
                  </a:lnTo>
                  <a:lnTo>
                    <a:pt x="5943600" y="244271"/>
                  </a:lnTo>
                  <a:lnTo>
                    <a:pt x="0" y="244271"/>
                  </a:lnTo>
                  <a:lnTo>
                    <a:pt x="673781" y="8910"/>
                  </a:lnTo>
                  <a:close/>
                </a:path>
              </a:pathLst>
            </a:custGeom>
            <a:solidFill>
              <a:srgbClr val="2E0808"/>
            </a:solidFill>
            <a:ln>
              <a:noFill/>
            </a:ln>
            <a:effectLst/>
            <a:scene3d>
              <a:camera prst="perspectiveRelaxed"/>
              <a:lightRig rig="threePt" dir="t"/>
            </a:scene3d>
            <a:sp3d z="12700" extrusionH="88900" contourW="12700">
              <a:extrusionClr>
                <a:schemeClr val="tx1">
                  <a:lumMod val="95000"/>
                  <a:lumOff val="5000"/>
                </a:schemeClr>
              </a:extrusionClr>
              <a:contourClr>
                <a:schemeClr val="bg1">
                  <a:lumMod val="95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121" name="Straight Arrow Connector 57"/>
          <p:cNvCxnSpPr/>
          <p:nvPr/>
        </p:nvCxnSpPr>
        <p:spPr>
          <a:xfrm>
            <a:off x="3038714" y="5789762"/>
            <a:ext cx="0" cy="283378"/>
          </a:xfrm>
          <a:prstGeom prst="straightConnector1">
            <a:avLst/>
          </a:prstGeom>
          <a:ln w="50800" cap="rnd" cmpd="sng">
            <a:solidFill>
              <a:schemeClr val="accent5">
                <a:lumMod val="75000"/>
              </a:schemeClr>
            </a:solidFill>
            <a:prstDash val="solid"/>
            <a:round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AutoShape 19"/>
          <p:cNvSpPr>
            <a:spLocks noChangeArrowheads="1"/>
          </p:cNvSpPr>
          <p:nvPr/>
        </p:nvSpPr>
        <p:spPr bwMode="auto">
          <a:xfrm>
            <a:off x="2264495" y="6103620"/>
            <a:ext cx="3679240" cy="274320"/>
          </a:xfrm>
          <a:prstGeom prst="roundRect">
            <a:avLst>
              <a:gd name="adj" fmla="val 8662"/>
            </a:avLst>
          </a:prstGeom>
          <a:solidFill>
            <a:schemeClr val="bg1"/>
          </a:solidFill>
          <a:ln w="63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9144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ru-RU" sz="1600" b="1" dirty="0">
                <a:latin typeface="Arial" pitchFamily="34" charset="0"/>
                <a:cs typeface="Arial" pitchFamily="34" charset="0"/>
              </a:rPr>
              <a:t>Интеграция и тестирование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uppieren 16"/>
          <p:cNvGrpSpPr/>
          <p:nvPr/>
        </p:nvGrpSpPr>
        <p:grpSpPr>
          <a:xfrm>
            <a:off x="2264496" y="4570718"/>
            <a:ext cx="1386517" cy="1219044"/>
            <a:chOff x="755576" y="4570718"/>
            <a:chExt cx="1386517" cy="1219044"/>
          </a:xfrm>
        </p:grpSpPr>
        <p:grpSp>
          <p:nvGrpSpPr>
            <p:cNvPr id="16" name="Gruppieren 15"/>
            <p:cNvGrpSpPr/>
            <p:nvPr/>
          </p:nvGrpSpPr>
          <p:grpSpPr>
            <a:xfrm>
              <a:off x="1067195" y="4893362"/>
              <a:ext cx="925200" cy="896400"/>
              <a:chOff x="978258" y="4826670"/>
              <a:chExt cx="925200" cy="896400"/>
            </a:xfrm>
          </p:grpSpPr>
          <p:sp>
            <p:nvSpPr>
              <p:cNvPr id="109" name="Rectangle 66"/>
              <p:cNvSpPr/>
              <p:nvPr/>
            </p:nvSpPr>
            <p:spPr bwMode="auto">
              <a:xfrm>
                <a:off x="978258" y="4826670"/>
                <a:ext cx="925200" cy="896400"/>
              </a:xfrm>
              <a:prstGeom prst="rect">
                <a:avLst/>
              </a:prstGeom>
              <a:solidFill>
                <a:srgbClr val="B2B2B2"/>
              </a:solidFill>
              <a:ln>
                <a:headEnd type="none" w="med" len="med"/>
                <a:tailEnd type="none" w="med" len="med"/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0" tIns="45720" rIns="0" bIns="45720" numCol="1" rtlCol="0" anchor="b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b="1">
                    <a:solidFill>
                      <a:schemeClr val="tx1"/>
                    </a:solidFill>
                    <a:latin typeface="+mj-lt"/>
                  </a:rPr>
                  <a:t>Embedded</a:t>
                </a:r>
                <a:br>
                  <a:rPr lang="en-US" sz="1200" b="1">
                    <a:solidFill>
                      <a:schemeClr val="tx1"/>
                    </a:solidFill>
                    <a:latin typeface="+mj-lt"/>
                  </a:rPr>
                </a:br>
                <a:r>
                  <a:rPr lang="en-US" sz="1200" b="1">
                    <a:solidFill>
                      <a:schemeClr val="tx1"/>
                    </a:solidFill>
                    <a:latin typeface="+mj-lt"/>
                  </a:rPr>
                  <a:t>Software</a:t>
                </a:r>
              </a:p>
            </p:txBody>
          </p:sp>
          <p:pic>
            <p:nvPicPr>
              <p:cNvPr id="1028" name="Picture 4" descr="29303.JPG"/>
              <p:cNvPicPr>
                <a:picLocks noChangeAspect="1" noChangeArrowheads="1"/>
              </p:cNvPicPr>
              <p:nvPr/>
            </p:nvPicPr>
            <p:blipFill rotWithShape="1"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saturation sat="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1478" t="13342" r="12251" b="13027"/>
              <a:stretch/>
            </p:blipFill>
            <p:spPr bwMode="auto">
              <a:xfrm>
                <a:off x="1115161" y="4887784"/>
                <a:ext cx="654234" cy="4174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26" name="TextBox 47"/>
            <p:cNvSpPr txBox="1"/>
            <p:nvPr/>
          </p:nvSpPr>
          <p:spPr>
            <a:xfrm>
              <a:off x="755576" y="4570718"/>
              <a:ext cx="1386517" cy="33855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ru-RU" sz="1600" b="1" dirty="0">
                  <a:latin typeface="Arial" pitchFamily="34" charset="0"/>
                  <a:cs typeface="Arial" pitchFamily="34" charset="0"/>
                </a:rPr>
                <a:t>Реализация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0" name="Freeform 48"/>
          <p:cNvSpPr/>
          <p:nvPr/>
        </p:nvSpPr>
        <p:spPr>
          <a:xfrm rot="10800000">
            <a:off x="2377295" y="4090462"/>
            <a:ext cx="1245414" cy="359055"/>
          </a:xfrm>
          <a:custGeom>
            <a:avLst/>
            <a:gdLst>
              <a:gd name="connsiteX0" fmla="*/ 0 w 5943600"/>
              <a:gd name="connsiteY0" fmla="*/ 0 h 228600"/>
              <a:gd name="connsiteX1" fmla="*/ 5943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0 w 5943600"/>
              <a:gd name="connsiteY4" fmla="*/ 0 h 228600"/>
              <a:gd name="connsiteX0" fmla="*/ 228600 w 5943600"/>
              <a:gd name="connsiteY0" fmla="*/ 0 h 228600"/>
              <a:gd name="connsiteX1" fmla="*/ 5943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228600 w 5943600"/>
              <a:gd name="connsiteY4" fmla="*/ 0 h 228600"/>
              <a:gd name="connsiteX0" fmla="*/ 228600 w 5943600"/>
              <a:gd name="connsiteY0" fmla="*/ 0 h 228600"/>
              <a:gd name="connsiteX1" fmla="*/ 57150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228600 w 5943600"/>
              <a:gd name="connsiteY4" fmla="*/ 0 h 228600"/>
              <a:gd name="connsiteX0" fmla="*/ 381000 w 5943600"/>
              <a:gd name="connsiteY0" fmla="*/ 0 h 228600"/>
              <a:gd name="connsiteX1" fmla="*/ 57150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381000 w 5943600"/>
              <a:gd name="connsiteY4" fmla="*/ 0 h 228600"/>
              <a:gd name="connsiteX0" fmla="*/ 381000 w 5943600"/>
              <a:gd name="connsiteY0" fmla="*/ 0 h 228600"/>
              <a:gd name="connsiteX1" fmla="*/ 5562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381000 w 5943600"/>
              <a:gd name="connsiteY4" fmla="*/ 0 h 228600"/>
              <a:gd name="connsiteX0" fmla="*/ 533400 w 5943600"/>
              <a:gd name="connsiteY0" fmla="*/ 0 h 228600"/>
              <a:gd name="connsiteX1" fmla="*/ 5562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533400 w 5943600"/>
              <a:gd name="connsiteY4" fmla="*/ 0 h 228600"/>
              <a:gd name="connsiteX0" fmla="*/ 533400 w 5943600"/>
              <a:gd name="connsiteY0" fmla="*/ 0 h 228600"/>
              <a:gd name="connsiteX1" fmla="*/ 53340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533400 w 5943600"/>
              <a:gd name="connsiteY4" fmla="*/ 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43600" h="228600">
                <a:moveTo>
                  <a:pt x="533400" y="0"/>
                </a:moveTo>
                <a:lnTo>
                  <a:pt x="5334000" y="0"/>
                </a:lnTo>
                <a:lnTo>
                  <a:pt x="5943600" y="228600"/>
                </a:lnTo>
                <a:lnTo>
                  <a:pt x="0" y="228600"/>
                </a:lnTo>
                <a:lnTo>
                  <a:pt x="533400" y="0"/>
                </a:lnTo>
                <a:close/>
              </a:path>
            </a:pathLst>
          </a:custGeom>
          <a:solidFill>
            <a:srgbClr val="6C0015"/>
          </a:solidFill>
          <a:ln>
            <a:noFill/>
          </a:ln>
          <a:effectLst/>
          <a:scene3d>
            <a:camera prst="perspectiveRelaxed">
              <a:rot lat="18026385" lon="10799999" rev="10799999"/>
            </a:camera>
            <a:lightRig rig="threePt" dir="t"/>
          </a:scene3d>
          <a:sp3d z="12700" extrusionH="88900" contourW="12700">
            <a:extrusionClr>
              <a:srgbClr val="000000"/>
            </a:extrusionClr>
            <a:contourClr>
              <a:schemeClr val="bg1">
                <a:lumMod val="9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Freeform 48"/>
          <p:cNvSpPr/>
          <p:nvPr/>
        </p:nvSpPr>
        <p:spPr>
          <a:xfrm rot="10800000">
            <a:off x="3697655" y="4090460"/>
            <a:ext cx="1877077" cy="359055"/>
          </a:xfrm>
          <a:custGeom>
            <a:avLst/>
            <a:gdLst>
              <a:gd name="connsiteX0" fmla="*/ 0 w 5943600"/>
              <a:gd name="connsiteY0" fmla="*/ 0 h 228600"/>
              <a:gd name="connsiteX1" fmla="*/ 5943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0 w 5943600"/>
              <a:gd name="connsiteY4" fmla="*/ 0 h 228600"/>
              <a:gd name="connsiteX0" fmla="*/ 228600 w 5943600"/>
              <a:gd name="connsiteY0" fmla="*/ 0 h 228600"/>
              <a:gd name="connsiteX1" fmla="*/ 5943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228600 w 5943600"/>
              <a:gd name="connsiteY4" fmla="*/ 0 h 228600"/>
              <a:gd name="connsiteX0" fmla="*/ 228600 w 5943600"/>
              <a:gd name="connsiteY0" fmla="*/ 0 h 228600"/>
              <a:gd name="connsiteX1" fmla="*/ 57150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228600 w 5943600"/>
              <a:gd name="connsiteY4" fmla="*/ 0 h 228600"/>
              <a:gd name="connsiteX0" fmla="*/ 381000 w 5943600"/>
              <a:gd name="connsiteY0" fmla="*/ 0 h 228600"/>
              <a:gd name="connsiteX1" fmla="*/ 57150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381000 w 5943600"/>
              <a:gd name="connsiteY4" fmla="*/ 0 h 228600"/>
              <a:gd name="connsiteX0" fmla="*/ 381000 w 5943600"/>
              <a:gd name="connsiteY0" fmla="*/ 0 h 228600"/>
              <a:gd name="connsiteX1" fmla="*/ 5562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381000 w 5943600"/>
              <a:gd name="connsiteY4" fmla="*/ 0 h 228600"/>
              <a:gd name="connsiteX0" fmla="*/ 533400 w 5943600"/>
              <a:gd name="connsiteY0" fmla="*/ 0 h 228600"/>
              <a:gd name="connsiteX1" fmla="*/ 5562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533400 w 5943600"/>
              <a:gd name="connsiteY4" fmla="*/ 0 h 228600"/>
              <a:gd name="connsiteX0" fmla="*/ 533400 w 5943600"/>
              <a:gd name="connsiteY0" fmla="*/ 0 h 228600"/>
              <a:gd name="connsiteX1" fmla="*/ 53340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533400 w 5943600"/>
              <a:gd name="connsiteY4" fmla="*/ 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43600" h="228600">
                <a:moveTo>
                  <a:pt x="533400" y="0"/>
                </a:moveTo>
                <a:lnTo>
                  <a:pt x="5334000" y="0"/>
                </a:lnTo>
                <a:lnTo>
                  <a:pt x="5943600" y="228600"/>
                </a:lnTo>
                <a:lnTo>
                  <a:pt x="0" y="228600"/>
                </a:lnTo>
                <a:lnTo>
                  <a:pt x="533400" y="0"/>
                </a:lnTo>
                <a:close/>
              </a:path>
            </a:pathLst>
          </a:custGeom>
          <a:solidFill>
            <a:srgbClr val="6C0015"/>
          </a:solidFill>
          <a:ln>
            <a:noFill/>
          </a:ln>
          <a:effectLst/>
          <a:scene3d>
            <a:camera prst="perspectiveRelaxed">
              <a:rot lat="18026385" lon="10799999" rev="10799999"/>
            </a:camera>
            <a:lightRig rig="threePt" dir="t"/>
          </a:scene3d>
          <a:sp3d z="12700" extrusionH="88900" contourW="12700">
            <a:extrusionClr>
              <a:srgbClr val="000000"/>
            </a:extrusionClr>
            <a:contourClr>
              <a:schemeClr val="bg1">
                <a:lumMod val="9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7" name="Gruppieren 126"/>
          <p:cNvGrpSpPr/>
          <p:nvPr/>
        </p:nvGrpSpPr>
        <p:grpSpPr>
          <a:xfrm>
            <a:off x="5716853" y="1607293"/>
            <a:ext cx="4628219" cy="849798"/>
            <a:chOff x="4207933" y="1607293"/>
            <a:chExt cx="4628219" cy="849798"/>
          </a:xfrm>
        </p:grpSpPr>
        <p:sp>
          <p:nvSpPr>
            <p:cNvPr id="129" name="AutoShape 32"/>
            <p:cNvSpPr>
              <a:spLocks noChangeArrowheads="1"/>
            </p:cNvSpPr>
            <p:nvPr/>
          </p:nvSpPr>
          <p:spPr bwMode="auto">
            <a:xfrm>
              <a:off x="5791200" y="1607293"/>
              <a:ext cx="3044952" cy="849798"/>
            </a:xfrm>
            <a:prstGeom prst="roundRect">
              <a:avLst>
                <a:gd name="adj" fmla="val 10162"/>
              </a:avLst>
            </a:prstGeom>
            <a:gradFill flip="none" rotWithShape="1">
              <a:gsLst>
                <a:gs pos="0">
                  <a:srgbClr val="EF9F9F"/>
                </a:gs>
                <a:gs pos="100000">
                  <a:srgbClr val="FAE2E2"/>
                </a:gs>
              </a:gsLst>
              <a:lin ang="16200000" scaled="1"/>
              <a:tileRect/>
            </a:gradFill>
            <a:ln w="12700" algn="ctr">
              <a:noFill/>
              <a:miter lim="800000"/>
              <a:headEnd/>
              <a:tailEnd/>
            </a:ln>
          </p:spPr>
          <p:txBody>
            <a:bodyPr lIns="36000" tIns="9144" rIns="36000" bIns="9144" anchor="ctr"/>
            <a:lstStyle/>
            <a:p>
              <a:pPr marL="7200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600" dirty="0">
                  <a:solidFill>
                    <a:srgbClr val="000000"/>
                  </a:solidFill>
                  <a:latin typeface="Arial" charset="0"/>
                </a:rPr>
                <a:t>Трудно проверить соответствие дизайна и требований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130" name="Straight Connector 59"/>
            <p:cNvCxnSpPr>
              <a:endCxn id="129" idx="1"/>
            </p:cNvCxnSpPr>
            <p:nvPr/>
          </p:nvCxnSpPr>
          <p:spPr>
            <a:xfrm flipV="1">
              <a:off x="4207933" y="2032192"/>
              <a:ext cx="1583267" cy="32004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791515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  <p:grpSp>
        <p:nvGrpSpPr>
          <p:cNvPr id="131" name="Gruppieren 130"/>
          <p:cNvGrpSpPr/>
          <p:nvPr/>
        </p:nvGrpSpPr>
        <p:grpSpPr>
          <a:xfrm>
            <a:off x="4677731" y="2633685"/>
            <a:ext cx="5667341" cy="939331"/>
            <a:chOff x="3168811" y="2633684"/>
            <a:chExt cx="5667341" cy="939331"/>
          </a:xfrm>
        </p:grpSpPr>
        <p:sp>
          <p:nvSpPr>
            <p:cNvPr id="132" name="AutoShape 32"/>
            <p:cNvSpPr>
              <a:spLocks noChangeArrowheads="1"/>
            </p:cNvSpPr>
            <p:nvPr/>
          </p:nvSpPr>
          <p:spPr bwMode="auto">
            <a:xfrm>
              <a:off x="5791200" y="2633684"/>
              <a:ext cx="3044952" cy="939331"/>
            </a:xfrm>
            <a:prstGeom prst="roundRect">
              <a:avLst>
                <a:gd name="adj" fmla="val 10162"/>
              </a:avLst>
            </a:prstGeom>
            <a:gradFill flip="none" rotWithShape="1">
              <a:gsLst>
                <a:gs pos="0">
                  <a:srgbClr val="EF9F9F"/>
                </a:gs>
                <a:gs pos="100000">
                  <a:srgbClr val="FAE2E2"/>
                </a:gs>
              </a:gsLst>
              <a:lin ang="16200000" scaled="1"/>
              <a:tileRect/>
            </a:gradFill>
            <a:ln w="12700" algn="ctr">
              <a:noFill/>
              <a:miter lim="800000"/>
              <a:headEnd/>
              <a:tailEnd/>
            </a:ln>
          </p:spPr>
          <p:txBody>
            <a:bodyPr lIns="36000" tIns="9144" rIns="36000" bIns="9144" anchor="ctr"/>
            <a:lstStyle/>
            <a:p>
              <a:pPr marL="7200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600" dirty="0">
                  <a:solidFill>
                    <a:srgbClr val="000000"/>
                  </a:solidFill>
                  <a:latin typeface="Arial" charset="0"/>
                </a:rPr>
                <a:t>Симуляция не используется для оптимизации системы в целом или возникают проблемы при интеграции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133" name="Straight Connector 61"/>
            <p:cNvCxnSpPr>
              <a:stCxn id="141" idx="3"/>
              <a:endCxn id="132" idx="1"/>
            </p:cNvCxnSpPr>
            <p:nvPr/>
          </p:nvCxnSpPr>
          <p:spPr>
            <a:xfrm>
              <a:off x="3168811" y="2886683"/>
              <a:ext cx="2622389" cy="21666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791515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  <p:grpSp>
        <p:nvGrpSpPr>
          <p:cNvPr id="135" name="Gruppieren 134"/>
          <p:cNvGrpSpPr/>
          <p:nvPr/>
        </p:nvGrpSpPr>
        <p:grpSpPr>
          <a:xfrm>
            <a:off x="3444371" y="4359729"/>
            <a:ext cx="6905780" cy="1589550"/>
            <a:chOff x="1930372" y="4359729"/>
            <a:chExt cx="6905780" cy="1589550"/>
          </a:xfrm>
        </p:grpSpPr>
        <p:sp>
          <p:nvSpPr>
            <p:cNvPr id="136" name="AutoShape 32"/>
            <p:cNvSpPr>
              <a:spLocks noChangeArrowheads="1"/>
            </p:cNvSpPr>
            <p:nvPr/>
          </p:nvSpPr>
          <p:spPr bwMode="auto">
            <a:xfrm>
              <a:off x="5791200" y="4947022"/>
              <a:ext cx="3044952" cy="1002257"/>
            </a:xfrm>
            <a:prstGeom prst="roundRect">
              <a:avLst>
                <a:gd name="adj" fmla="val 10162"/>
              </a:avLst>
            </a:prstGeom>
            <a:gradFill flip="none" rotWithShape="1">
              <a:gsLst>
                <a:gs pos="0">
                  <a:srgbClr val="EF9F9F"/>
                </a:gs>
                <a:gs pos="100000">
                  <a:srgbClr val="FAE2E2"/>
                </a:gs>
              </a:gsLst>
              <a:lin ang="16200000" scaled="1"/>
              <a:tileRect/>
            </a:gradFill>
            <a:ln w="12700" algn="ctr">
              <a:noFill/>
              <a:miter lim="800000"/>
              <a:headEnd/>
              <a:tailEnd/>
            </a:ln>
          </p:spPr>
          <p:txBody>
            <a:bodyPr lIns="36000" tIns="9144" rIns="36000" bIns="9144" anchor="ctr"/>
            <a:lstStyle/>
            <a:p>
              <a:pPr marL="7200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600" dirty="0">
                  <a:solidFill>
                    <a:srgbClr val="000000"/>
                  </a:solidFill>
                  <a:latin typeface="Arial" charset="0"/>
                </a:rPr>
                <a:t>Ручное кодирование медленно</a:t>
              </a:r>
              <a:r>
                <a:rPr lang="en-US" sz="1600" dirty="0">
                  <a:solidFill>
                    <a:srgbClr val="000000"/>
                  </a:solidFill>
                  <a:latin typeface="Arial" charset="0"/>
                </a:rPr>
                <a:t>, </a:t>
              </a:r>
              <a:r>
                <a:rPr lang="ru-RU" sz="1600" dirty="0">
                  <a:solidFill>
                    <a:srgbClr val="000000"/>
                  </a:solidFill>
                  <a:latin typeface="Arial" charset="0"/>
                </a:rPr>
                <a:t>вносит ошибки</a:t>
              </a:r>
              <a:r>
                <a:rPr lang="en-US" sz="1600" dirty="0">
                  <a:solidFill>
                    <a:srgbClr val="000000"/>
                  </a:solidFill>
                  <a:latin typeface="Arial" charset="0"/>
                </a:rPr>
                <a:t>, </a:t>
              </a:r>
              <a:r>
                <a:rPr lang="ru-RU" sz="1600" dirty="0">
                  <a:solidFill>
                    <a:srgbClr val="000000"/>
                  </a:solidFill>
                  <a:latin typeface="Arial" charset="0"/>
                </a:rPr>
                <a:t>и трудно сравнить с тем что было нужно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138" name="Straight Connector 59"/>
            <p:cNvCxnSpPr>
              <a:endCxn id="136" idx="1"/>
            </p:cNvCxnSpPr>
            <p:nvPr/>
          </p:nvCxnSpPr>
          <p:spPr>
            <a:xfrm>
              <a:off x="1930372" y="4359729"/>
              <a:ext cx="3860828" cy="108842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791515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  <p:grpSp>
        <p:nvGrpSpPr>
          <p:cNvPr id="140" name="Gruppieren 139"/>
          <p:cNvGrpSpPr/>
          <p:nvPr/>
        </p:nvGrpSpPr>
        <p:grpSpPr>
          <a:xfrm>
            <a:off x="5574731" y="3792593"/>
            <a:ext cx="4770340" cy="849798"/>
            <a:chOff x="4065812" y="3792593"/>
            <a:chExt cx="4770340" cy="849798"/>
          </a:xfrm>
        </p:grpSpPr>
        <p:sp>
          <p:nvSpPr>
            <p:cNvPr id="143" name="AutoShape 32"/>
            <p:cNvSpPr>
              <a:spLocks noChangeArrowheads="1"/>
            </p:cNvSpPr>
            <p:nvPr/>
          </p:nvSpPr>
          <p:spPr bwMode="auto">
            <a:xfrm>
              <a:off x="5791200" y="3792593"/>
              <a:ext cx="3044952" cy="849798"/>
            </a:xfrm>
            <a:prstGeom prst="roundRect">
              <a:avLst>
                <a:gd name="adj" fmla="val 10162"/>
              </a:avLst>
            </a:prstGeom>
            <a:gradFill flip="none" rotWithShape="1">
              <a:gsLst>
                <a:gs pos="0">
                  <a:srgbClr val="EF9F9F"/>
                </a:gs>
                <a:gs pos="100000">
                  <a:srgbClr val="FAE2E2"/>
                </a:gs>
              </a:gsLst>
              <a:lin ang="16200000" scaled="1"/>
              <a:tileRect/>
            </a:gradFill>
            <a:ln w="12700" algn="ctr">
              <a:noFill/>
              <a:miter lim="800000"/>
              <a:headEnd/>
              <a:tailEnd/>
            </a:ln>
          </p:spPr>
          <p:txBody>
            <a:bodyPr lIns="36000" tIns="9144" rIns="36000" bIns="9144" anchor="ctr"/>
            <a:lstStyle/>
            <a:p>
              <a:pPr marL="7200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600" dirty="0">
                  <a:solidFill>
                    <a:srgbClr val="000000"/>
                  </a:solidFill>
                  <a:latin typeface="Arial" charset="0"/>
                </a:rPr>
                <a:t>Проблемы выявляются на поздних стадиях на дорогих прототипах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144" name="Straight Connector 59"/>
            <p:cNvCxnSpPr>
              <a:endCxn id="143" idx="1"/>
            </p:cNvCxnSpPr>
            <p:nvPr/>
          </p:nvCxnSpPr>
          <p:spPr>
            <a:xfrm flipV="1">
              <a:off x="4065812" y="4217492"/>
              <a:ext cx="1725388" cy="10862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791515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590900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123" grpId="0" animBg="1"/>
      <p:bldP spid="123" grpId="1" animBg="1"/>
      <p:bldP spid="90" grpId="0" animBg="1"/>
      <p:bldP spid="9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AutoShape 19"/>
          <p:cNvSpPr>
            <a:spLocks noChangeArrowheads="1"/>
          </p:cNvSpPr>
          <p:nvPr/>
        </p:nvSpPr>
        <p:spPr bwMode="auto">
          <a:xfrm>
            <a:off x="2264495" y="6103620"/>
            <a:ext cx="3679240" cy="274320"/>
          </a:xfrm>
          <a:prstGeom prst="roundRect">
            <a:avLst>
              <a:gd name="adj" fmla="val 8662"/>
            </a:avLst>
          </a:prstGeom>
          <a:solidFill>
            <a:schemeClr val="bg1"/>
          </a:solidFill>
          <a:ln w="63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9144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ru-RU" sz="1600" b="1" dirty="0">
                <a:latin typeface="Arial" pitchFamily="34" charset="0"/>
                <a:cs typeface="Arial" pitchFamily="34" charset="0"/>
              </a:rPr>
              <a:t>    Интеграция и тестирование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AutoShape 19"/>
          <p:cNvSpPr>
            <a:spLocks noChangeArrowheads="1"/>
          </p:cNvSpPr>
          <p:nvPr/>
        </p:nvSpPr>
        <p:spPr bwMode="auto">
          <a:xfrm>
            <a:off x="2466500" y="6096000"/>
            <a:ext cx="3108233" cy="274320"/>
          </a:xfrm>
          <a:prstGeom prst="roundRect">
            <a:avLst>
              <a:gd name="adj" fmla="val 8662"/>
            </a:avLst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9144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600" b="1" dirty="0">
                <a:latin typeface="Arial" pitchFamily="34" charset="0"/>
                <a:cs typeface="Arial" pitchFamily="34" charset="0"/>
              </a:rPr>
              <a:t>Интеграция и тестирование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Left-Right Arrow 143"/>
          <p:cNvSpPr/>
          <p:nvPr/>
        </p:nvSpPr>
        <p:spPr>
          <a:xfrm rot="5400000">
            <a:off x="3575718" y="5574904"/>
            <a:ext cx="889797" cy="304800"/>
          </a:xfrm>
          <a:prstGeom prst="leftRightArrow">
            <a:avLst>
              <a:gd name="adj1" fmla="val 66732"/>
              <a:gd name="adj2" fmla="val 58331"/>
            </a:avLst>
          </a:prstGeom>
          <a:gradFill flip="none" rotWithShape="1">
            <a:gsLst>
              <a:gs pos="82000">
                <a:srgbClr val="609EC8"/>
              </a:gs>
              <a:gs pos="60000">
                <a:srgbClr val="9CBACC"/>
              </a:gs>
            </a:gsLst>
            <a:lin ang="0" scaled="0"/>
            <a:tileRect/>
          </a:gra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2" name="Gruppieren 111"/>
          <p:cNvGrpSpPr/>
          <p:nvPr/>
        </p:nvGrpSpPr>
        <p:grpSpPr>
          <a:xfrm>
            <a:off x="2466500" y="4570718"/>
            <a:ext cx="3108232" cy="1373532"/>
            <a:chOff x="957581" y="4570718"/>
            <a:chExt cx="3108232" cy="1373532"/>
          </a:xfrm>
        </p:grpSpPr>
        <p:sp>
          <p:nvSpPr>
            <p:cNvPr id="113" name="Rounded Rectangle 66"/>
            <p:cNvSpPr/>
            <p:nvPr/>
          </p:nvSpPr>
          <p:spPr bwMode="auto">
            <a:xfrm>
              <a:off x="957581" y="4572650"/>
              <a:ext cx="3108232" cy="1371600"/>
            </a:xfrm>
            <a:prstGeom prst="roundRect">
              <a:avLst>
                <a:gd name="adj" fmla="val 8311"/>
              </a:avLst>
            </a:prstGeom>
            <a:solidFill>
              <a:srgbClr val="E0DCDA"/>
            </a:solidFill>
            <a:ln w="635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innerShdw blurRad="342900">
                <a:schemeClr val="tx1">
                  <a:alpha val="37000"/>
                </a:schemeClr>
              </a:inn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" name="Rounded Rectangle 80"/>
            <p:cNvSpPr/>
            <p:nvPr/>
          </p:nvSpPr>
          <p:spPr bwMode="auto">
            <a:xfrm>
              <a:off x="1014926" y="4833888"/>
              <a:ext cx="2978152" cy="1038017"/>
            </a:xfrm>
            <a:prstGeom prst="roundRect">
              <a:avLst>
                <a:gd name="adj" fmla="val 5468"/>
              </a:avLst>
            </a:prstGeom>
            <a:solidFill>
              <a:schemeClr val="bg1"/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18288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" name="TextBox 47"/>
            <p:cNvSpPr txBox="1"/>
            <p:nvPr/>
          </p:nvSpPr>
          <p:spPr>
            <a:xfrm>
              <a:off x="957581" y="4570718"/>
              <a:ext cx="3108232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121" name="Straight Arrow Connector 57"/>
          <p:cNvCxnSpPr/>
          <p:nvPr/>
        </p:nvCxnSpPr>
        <p:spPr>
          <a:xfrm>
            <a:off x="3038714" y="5789762"/>
            <a:ext cx="0" cy="283378"/>
          </a:xfrm>
          <a:prstGeom prst="straightConnector1">
            <a:avLst/>
          </a:prstGeom>
          <a:ln w="50800" cap="rnd" cmpd="sng">
            <a:solidFill>
              <a:schemeClr val="accent5">
                <a:lumMod val="75000"/>
              </a:schemeClr>
            </a:solidFill>
            <a:prstDash val="solid"/>
            <a:round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uppieren 15"/>
          <p:cNvGrpSpPr/>
          <p:nvPr/>
        </p:nvGrpSpPr>
        <p:grpSpPr>
          <a:xfrm>
            <a:off x="2576114" y="4893362"/>
            <a:ext cx="925200" cy="896400"/>
            <a:chOff x="978258" y="4826670"/>
            <a:chExt cx="925200" cy="896400"/>
          </a:xfrm>
        </p:grpSpPr>
        <p:sp>
          <p:nvSpPr>
            <p:cNvPr id="109" name="Rectangle 66"/>
            <p:cNvSpPr/>
            <p:nvPr/>
          </p:nvSpPr>
          <p:spPr bwMode="auto">
            <a:xfrm>
              <a:off x="978258" y="4826670"/>
              <a:ext cx="925200" cy="896400"/>
            </a:xfrm>
            <a:prstGeom prst="rect">
              <a:avLst/>
            </a:prstGeom>
            <a:solidFill>
              <a:srgbClr val="B2B2B2"/>
            </a:solidFill>
            <a:ln>
              <a:headEnd type="none" w="med" len="med"/>
              <a:tailEnd type="none" w="med" len="med"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0" tIns="45720" rIns="0" bIns="45720" numCol="1" rtlCol="0" anchor="b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200" b="1" dirty="0">
                  <a:solidFill>
                    <a:schemeClr val="tx1"/>
                  </a:solidFill>
                  <a:latin typeface="+mj-lt"/>
                </a:rPr>
                <a:t>Встроенное ПО</a:t>
              </a:r>
              <a:endParaRPr lang="en-US" sz="1200" b="1" dirty="0">
                <a:solidFill>
                  <a:schemeClr val="tx1"/>
                </a:solidFill>
                <a:latin typeface="+mj-lt"/>
              </a:endParaRPr>
            </a:p>
          </p:txBody>
        </p:sp>
        <p:pic>
          <p:nvPicPr>
            <p:cNvPr id="1028" name="Picture 4" descr="29303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478" t="13342" r="12251" b="13027"/>
            <a:stretch/>
          </p:blipFill>
          <p:spPr bwMode="auto">
            <a:xfrm>
              <a:off x="1115161" y="4887784"/>
              <a:ext cx="654234" cy="4174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6" name="TextBox 47"/>
          <p:cNvSpPr txBox="1"/>
          <p:nvPr/>
        </p:nvSpPr>
        <p:spPr>
          <a:xfrm>
            <a:off x="3128592" y="4581128"/>
            <a:ext cx="1386517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ru-RU" sz="1600" b="1" dirty="0">
                <a:latin typeface="Arial" pitchFamily="34" charset="0"/>
                <a:cs typeface="Arial" pitchFamily="34" charset="0"/>
              </a:rPr>
              <a:t>Реализация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4" name="Gruppieren 133"/>
          <p:cNvGrpSpPr/>
          <p:nvPr/>
        </p:nvGrpSpPr>
        <p:grpSpPr>
          <a:xfrm>
            <a:off x="4134304" y="4907441"/>
            <a:ext cx="925200" cy="896400"/>
            <a:chOff x="2434453" y="4977182"/>
            <a:chExt cx="925200" cy="896400"/>
          </a:xfrm>
        </p:grpSpPr>
        <p:sp>
          <p:nvSpPr>
            <p:cNvPr id="137" name="Rectangle 66"/>
            <p:cNvSpPr/>
            <p:nvPr/>
          </p:nvSpPr>
          <p:spPr bwMode="auto">
            <a:xfrm>
              <a:off x="2434453" y="4977182"/>
              <a:ext cx="925200" cy="896400"/>
            </a:xfrm>
            <a:prstGeom prst="rect">
              <a:avLst/>
            </a:prstGeom>
            <a:solidFill>
              <a:srgbClr val="B2B2B2"/>
            </a:solidFill>
            <a:ln>
              <a:headEnd type="none" w="med" len="med"/>
              <a:tailEnd type="none" w="med" len="med"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0" tIns="45720" rIns="0" bIns="45720" numCol="1" rtlCol="0" anchor="b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200" b="1" dirty="0">
                  <a:solidFill>
                    <a:schemeClr val="tx1"/>
                  </a:solidFill>
                  <a:latin typeface="+mj-lt"/>
                </a:rPr>
                <a:t>Стенды для испытаний</a:t>
              </a:r>
            </a:p>
          </p:txBody>
        </p:sp>
        <p:pic>
          <p:nvPicPr>
            <p:cNvPr id="139" name="Picture 30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6951" y="5075905"/>
              <a:ext cx="800204" cy="493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5" name="Left-Right Arrow 143"/>
          <p:cNvSpPr/>
          <p:nvPr/>
        </p:nvSpPr>
        <p:spPr>
          <a:xfrm rot="5400000">
            <a:off x="4152007" y="4041228"/>
            <a:ext cx="889797" cy="304800"/>
          </a:xfrm>
          <a:prstGeom prst="leftRightArrow">
            <a:avLst>
              <a:gd name="adj1" fmla="val 61374"/>
              <a:gd name="adj2" fmla="val 79760"/>
            </a:avLst>
          </a:prstGeom>
          <a:gradFill flip="none" rotWithShape="1">
            <a:gsLst>
              <a:gs pos="82000">
                <a:srgbClr val="609EC8"/>
              </a:gs>
              <a:gs pos="60000">
                <a:srgbClr val="9CBACC"/>
              </a:gs>
            </a:gsLst>
            <a:lin ang="0" scaled="0"/>
            <a:tileRect/>
          </a:gra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2" name="Straight Arrow Connector 57"/>
          <p:cNvCxnSpPr/>
          <p:nvPr/>
        </p:nvCxnSpPr>
        <p:spPr>
          <a:xfrm flipH="1">
            <a:off x="3038714" y="3875487"/>
            <a:ext cx="0" cy="766904"/>
          </a:xfrm>
          <a:prstGeom prst="straightConnector1">
            <a:avLst/>
          </a:prstGeom>
          <a:ln w="50800" cap="rnd" cmpd="sng">
            <a:solidFill>
              <a:schemeClr val="accent5">
                <a:lumMod val="75000"/>
              </a:schemeClr>
            </a:solidFill>
            <a:prstDash val="solid"/>
            <a:round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Left-Right Arrow 143"/>
          <p:cNvSpPr/>
          <p:nvPr/>
        </p:nvSpPr>
        <p:spPr>
          <a:xfrm rot="5400000">
            <a:off x="2593816" y="4041227"/>
            <a:ext cx="889797" cy="304800"/>
          </a:xfrm>
          <a:prstGeom prst="leftRightArrow">
            <a:avLst>
              <a:gd name="adj1" fmla="val 61374"/>
              <a:gd name="adj2" fmla="val 79760"/>
            </a:avLst>
          </a:prstGeom>
          <a:gradFill flip="none" rotWithShape="1">
            <a:gsLst>
              <a:gs pos="82000">
                <a:srgbClr val="609EC8"/>
              </a:gs>
              <a:gs pos="60000">
                <a:srgbClr val="9CBACC"/>
              </a:gs>
            </a:gsLst>
            <a:lin ang="0" scaled="0"/>
            <a:tileRect/>
          </a:gra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AutoShape 19"/>
          <p:cNvSpPr>
            <a:spLocks noChangeArrowheads="1"/>
          </p:cNvSpPr>
          <p:nvPr/>
        </p:nvSpPr>
        <p:spPr bwMode="auto">
          <a:xfrm>
            <a:off x="2466500" y="1458392"/>
            <a:ext cx="3108233" cy="752108"/>
          </a:xfrm>
          <a:prstGeom prst="roundRect">
            <a:avLst>
              <a:gd name="adj" fmla="val 13489"/>
            </a:avLst>
          </a:prstGeom>
          <a:solidFill>
            <a:srgbClr val="E0DCDA"/>
          </a:solidFill>
          <a:ln w="63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innerShdw blurRad="342900">
              <a:schemeClr val="tx1">
                <a:alpha val="37000"/>
              </a:scheme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TextBox 69"/>
          <p:cNvSpPr txBox="1"/>
          <p:nvPr/>
        </p:nvSpPr>
        <p:spPr>
          <a:xfrm>
            <a:off x="2466500" y="2662557"/>
            <a:ext cx="3108232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DESIGN</a:t>
            </a:r>
          </a:p>
        </p:txBody>
      </p:sp>
      <p:grpSp>
        <p:nvGrpSpPr>
          <p:cNvPr id="62" name="Gruppieren 61"/>
          <p:cNvGrpSpPr/>
          <p:nvPr/>
        </p:nvGrpSpPr>
        <p:grpSpPr>
          <a:xfrm>
            <a:off x="2466500" y="2662558"/>
            <a:ext cx="3108233" cy="1360525"/>
            <a:chOff x="957580" y="2662557"/>
            <a:chExt cx="3108233" cy="1360525"/>
          </a:xfrm>
        </p:grpSpPr>
        <p:sp>
          <p:nvSpPr>
            <p:cNvPr id="64" name="Rounded Rectangle 79"/>
            <p:cNvSpPr/>
            <p:nvPr/>
          </p:nvSpPr>
          <p:spPr bwMode="auto">
            <a:xfrm>
              <a:off x="957580" y="2691082"/>
              <a:ext cx="3108233" cy="1332000"/>
            </a:xfrm>
            <a:prstGeom prst="roundRect">
              <a:avLst>
                <a:gd name="adj" fmla="val 4281"/>
              </a:avLst>
            </a:prstGeom>
            <a:solidFill>
              <a:srgbClr val="E0DCDA"/>
            </a:solidFill>
            <a:ln w="635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innerShdw blurRad="342900">
                <a:schemeClr val="tx1">
                  <a:alpha val="37000"/>
                </a:schemeClr>
              </a:inn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Rounded Rectangle 80"/>
            <p:cNvSpPr/>
            <p:nvPr/>
          </p:nvSpPr>
          <p:spPr bwMode="auto">
            <a:xfrm>
              <a:off x="1014926" y="2927472"/>
              <a:ext cx="2978152" cy="1038017"/>
            </a:xfrm>
            <a:prstGeom prst="roundRect">
              <a:avLst>
                <a:gd name="adj" fmla="val 5468"/>
              </a:avLst>
            </a:prstGeom>
            <a:solidFill>
              <a:schemeClr val="bg1"/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18288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TextBox 69"/>
            <p:cNvSpPr txBox="1"/>
            <p:nvPr/>
          </p:nvSpPr>
          <p:spPr>
            <a:xfrm>
              <a:off x="957581" y="2662557"/>
              <a:ext cx="3108232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ru-RU" sz="1600" b="1" dirty="0">
                  <a:latin typeface="Arial" pitchFamily="34" charset="0"/>
                  <a:cs typeface="Arial" pitchFamily="34" charset="0"/>
                </a:rPr>
                <a:t>Системный уровень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4" name="Gruppieren 93"/>
          <p:cNvGrpSpPr/>
          <p:nvPr/>
        </p:nvGrpSpPr>
        <p:grpSpPr>
          <a:xfrm>
            <a:off x="3046424" y="2165088"/>
            <a:ext cx="1950582" cy="584009"/>
            <a:chOff x="1537505" y="2165087"/>
            <a:chExt cx="2851502" cy="584009"/>
          </a:xfrm>
        </p:grpSpPr>
        <p:cxnSp>
          <p:nvCxnSpPr>
            <p:cNvPr id="95" name="Straight Arrow Connector 53"/>
            <p:cNvCxnSpPr/>
            <p:nvPr/>
          </p:nvCxnSpPr>
          <p:spPr>
            <a:xfrm flipH="1">
              <a:off x="4388213" y="2165087"/>
              <a:ext cx="794" cy="584009"/>
            </a:xfrm>
            <a:prstGeom prst="straightConnector1">
              <a:avLst/>
            </a:prstGeom>
            <a:ln w="50800" cap="rnd" cmpd="sng">
              <a:solidFill>
                <a:schemeClr val="accent5">
                  <a:lumMod val="75000"/>
                </a:schemeClr>
              </a:solidFill>
              <a:prstDash val="solid"/>
              <a:round/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53"/>
            <p:cNvCxnSpPr/>
            <p:nvPr/>
          </p:nvCxnSpPr>
          <p:spPr>
            <a:xfrm>
              <a:off x="1537505" y="2165087"/>
              <a:ext cx="0" cy="584009"/>
            </a:xfrm>
            <a:prstGeom prst="straightConnector1">
              <a:avLst/>
            </a:prstGeom>
            <a:ln w="50800" cap="rnd" cmpd="sng">
              <a:solidFill>
                <a:schemeClr val="accent5">
                  <a:lumMod val="75000"/>
                </a:schemeClr>
              </a:solidFill>
              <a:prstDash val="solid"/>
              <a:round/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53"/>
            <p:cNvCxnSpPr/>
            <p:nvPr/>
          </p:nvCxnSpPr>
          <p:spPr>
            <a:xfrm flipH="1">
              <a:off x="2955725" y="2165087"/>
              <a:ext cx="0" cy="584009"/>
            </a:xfrm>
            <a:prstGeom prst="straightConnector1">
              <a:avLst/>
            </a:prstGeom>
            <a:ln w="50800" cap="rnd" cmpd="sng">
              <a:solidFill>
                <a:schemeClr val="accent5">
                  <a:lumMod val="75000"/>
                </a:schemeClr>
              </a:solidFill>
              <a:prstDash val="solid"/>
              <a:round/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uppieren 12"/>
          <p:cNvGrpSpPr/>
          <p:nvPr/>
        </p:nvGrpSpPr>
        <p:grpSpPr>
          <a:xfrm>
            <a:off x="2579598" y="2974615"/>
            <a:ext cx="2875695" cy="900872"/>
            <a:chOff x="1070678" y="2974615"/>
            <a:chExt cx="2875695" cy="900872"/>
          </a:xfrm>
        </p:grpSpPr>
        <p:grpSp>
          <p:nvGrpSpPr>
            <p:cNvPr id="61" name="Gruppieren 91"/>
            <p:cNvGrpSpPr/>
            <p:nvPr/>
          </p:nvGrpSpPr>
          <p:grpSpPr>
            <a:xfrm>
              <a:off x="1070678" y="2980259"/>
              <a:ext cx="924864" cy="895228"/>
              <a:chOff x="4166646" y="3185785"/>
              <a:chExt cx="1111737" cy="1076114"/>
            </a:xfrm>
          </p:grpSpPr>
          <p:sp>
            <p:nvSpPr>
              <p:cNvPr id="63" name="Rectangle 65"/>
              <p:cNvSpPr/>
              <p:nvPr/>
            </p:nvSpPr>
            <p:spPr bwMode="auto">
              <a:xfrm>
                <a:off x="4166646" y="3185785"/>
                <a:ext cx="1111737" cy="1076114"/>
              </a:xfrm>
              <a:prstGeom prst="rect">
                <a:avLst/>
              </a:prstGeom>
              <a:solidFill>
                <a:srgbClr val="B2B2B2"/>
              </a:solidFill>
              <a:ln>
                <a:headEnd type="none" w="med" len="med"/>
                <a:tailEnd type="none" w="med" len="med"/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0" tIns="45720" rIns="0" bIns="45720" numCol="1" rtlCol="0" anchor="b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1200" b="1" dirty="0">
                    <a:solidFill>
                      <a:schemeClr val="tx1"/>
                    </a:solidFill>
                    <a:latin typeface="+mj-lt"/>
                  </a:rPr>
                  <a:t>АСУ</a:t>
                </a:r>
                <a:endParaRPr lang="en-US" sz="1200" b="1" dirty="0">
                  <a:solidFill>
                    <a:schemeClr val="tx1"/>
                  </a:solidFill>
                  <a:latin typeface="+mj-lt"/>
                </a:endParaRPr>
              </a:p>
            </p:txBody>
          </p:sp>
          <p:grpSp>
            <p:nvGrpSpPr>
              <p:cNvPr id="69" name="Gruppieren 75"/>
              <p:cNvGrpSpPr/>
              <p:nvPr/>
            </p:nvGrpSpPr>
            <p:grpSpPr>
              <a:xfrm>
                <a:off x="4247182" y="3496079"/>
                <a:ext cx="952863" cy="323445"/>
                <a:chOff x="-210741" y="5570873"/>
                <a:chExt cx="3549965" cy="1205020"/>
              </a:xfrm>
            </p:grpSpPr>
            <p:sp>
              <p:nvSpPr>
                <p:cNvPr id="75" name="Abgerundetes Rechteck 74"/>
                <p:cNvSpPr/>
                <p:nvPr/>
              </p:nvSpPr>
              <p:spPr>
                <a:xfrm>
                  <a:off x="1753442" y="5570873"/>
                  <a:ext cx="616968" cy="457517"/>
                </a:xfrm>
                <a:prstGeom prst="roundRect">
                  <a:avLst/>
                </a:prstGeom>
                <a:solidFill>
                  <a:srgbClr val="777777"/>
                </a:solidFill>
                <a:ln w="38100">
                  <a:solidFill>
                    <a:srgbClr val="77777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1400" b="1"/>
                </a:p>
              </p:txBody>
            </p:sp>
            <p:cxnSp>
              <p:nvCxnSpPr>
                <p:cNvPr id="79" name="Gerade Verbindung mit Pfeil 78"/>
                <p:cNvCxnSpPr>
                  <a:stCxn id="75" idx="1"/>
                </p:cNvCxnSpPr>
                <p:nvPr/>
              </p:nvCxnSpPr>
              <p:spPr>
                <a:xfrm rot="10800000">
                  <a:off x="1078579" y="5799410"/>
                  <a:ext cx="674862" cy="222"/>
                </a:xfrm>
                <a:prstGeom prst="straightConnector1">
                  <a:avLst/>
                </a:prstGeom>
                <a:ln w="28575">
                  <a:solidFill>
                    <a:srgbClr val="777777"/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1" name="Abgerundetes Rechteck 80"/>
                <p:cNvSpPr/>
                <p:nvPr/>
              </p:nvSpPr>
              <p:spPr>
                <a:xfrm>
                  <a:off x="477202" y="5570877"/>
                  <a:ext cx="616967" cy="457516"/>
                </a:xfrm>
                <a:prstGeom prst="roundRect">
                  <a:avLst/>
                </a:prstGeom>
                <a:solidFill>
                  <a:srgbClr val="333333"/>
                </a:solidFill>
                <a:ln w="38100">
                  <a:solidFill>
                    <a:srgbClr val="33333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1400" b="1"/>
                </a:p>
              </p:txBody>
            </p:sp>
            <p:cxnSp>
              <p:nvCxnSpPr>
                <p:cNvPr id="83" name="Gerade Verbindung mit Pfeil 82"/>
                <p:cNvCxnSpPr/>
                <p:nvPr/>
              </p:nvCxnSpPr>
              <p:spPr>
                <a:xfrm rot="10800000">
                  <a:off x="-210741" y="5799329"/>
                  <a:ext cx="652449" cy="309"/>
                </a:xfrm>
                <a:prstGeom prst="straightConnector1">
                  <a:avLst/>
                </a:prstGeom>
                <a:ln w="28575">
                  <a:solidFill>
                    <a:srgbClr val="333333"/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4" name="Freihandform 83"/>
                <p:cNvSpPr/>
                <p:nvPr/>
              </p:nvSpPr>
              <p:spPr>
                <a:xfrm>
                  <a:off x="1409700" y="5792864"/>
                  <a:ext cx="1133476" cy="738347"/>
                </a:xfrm>
                <a:custGeom>
                  <a:avLst/>
                  <a:gdLst>
                    <a:gd name="connsiteX0" fmla="*/ 1123950 w 1133475"/>
                    <a:gd name="connsiteY0" fmla="*/ 0 h 485775"/>
                    <a:gd name="connsiteX1" fmla="*/ 1133475 w 1133475"/>
                    <a:gd name="connsiteY1" fmla="*/ 485775 h 485775"/>
                    <a:gd name="connsiteX2" fmla="*/ 0 w 1133475"/>
                    <a:gd name="connsiteY2" fmla="*/ 485775 h 485775"/>
                    <a:gd name="connsiteX3" fmla="*/ 0 w 1133475"/>
                    <a:gd name="connsiteY3" fmla="*/ 114300 h 485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33475" h="485775">
                      <a:moveTo>
                        <a:pt x="1123950" y="0"/>
                      </a:moveTo>
                      <a:lnTo>
                        <a:pt x="1133475" y="485775"/>
                      </a:lnTo>
                      <a:lnTo>
                        <a:pt x="0" y="485775"/>
                      </a:lnTo>
                      <a:lnTo>
                        <a:pt x="0" y="114300"/>
                      </a:lnTo>
                    </a:path>
                  </a:pathLst>
                </a:custGeom>
                <a:ln w="28575">
                  <a:solidFill>
                    <a:srgbClr val="777777"/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de-DE" sz="1400" b="1"/>
                </a:p>
              </p:txBody>
            </p:sp>
            <p:sp>
              <p:nvSpPr>
                <p:cNvPr id="85" name="Freihandform 84"/>
                <p:cNvSpPr/>
                <p:nvPr/>
              </p:nvSpPr>
              <p:spPr>
                <a:xfrm>
                  <a:off x="58991" y="5802392"/>
                  <a:ext cx="2655637" cy="973501"/>
                </a:xfrm>
                <a:custGeom>
                  <a:avLst/>
                  <a:gdLst>
                    <a:gd name="connsiteX0" fmla="*/ 2419350 w 2419350"/>
                    <a:gd name="connsiteY0" fmla="*/ 0 h 638175"/>
                    <a:gd name="connsiteX1" fmla="*/ 2419350 w 2419350"/>
                    <a:gd name="connsiteY1" fmla="*/ 638175 h 638175"/>
                    <a:gd name="connsiteX2" fmla="*/ 0 w 2419350"/>
                    <a:gd name="connsiteY2" fmla="*/ 638175 h 638175"/>
                    <a:gd name="connsiteX3" fmla="*/ 0 w 2419350"/>
                    <a:gd name="connsiteY3" fmla="*/ 142875 h 6381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419350" h="638175">
                      <a:moveTo>
                        <a:pt x="2419350" y="0"/>
                      </a:moveTo>
                      <a:lnTo>
                        <a:pt x="2419350" y="638175"/>
                      </a:lnTo>
                      <a:lnTo>
                        <a:pt x="0" y="638175"/>
                      </a:lnTo>
                      <a:lnTo>
                        <a:pt x="0" y="142875"/>
                      </a:lnTo>
                    </a:path>
                  </a:pathLst>
                </a:custGeom>
                <a:ln w="28575">
                  <a:solidFill>
                    <a:srgbClr val="333333"/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de-DE" sz="1400" b="1"/>
                </a:p>
              </p:txBody>
            </p:sp>
            <p:cxnSp>
              <p:nvCxnSpPr>
                <p:cNvPr id="98" name="Gerade Verbindung mit Pfeil 97"/>
                <p:cNvCxnSpPr>
                  <a:endCxn id="75" idx="3"/>
                </p:cNvCxnSpPr>
                <p:nvPr/>
              </p:nvCxnSpPr>
              <p:spPr>
                <a:xfrm rot="10800000" flipV="1">
                  <a:off x="2370414" y="5794832"/>
                  <a:ext cx="968810" cy="4795"/>
                </a:xfrm>
                <a:prstGeom prst="straightConnector1">
                  <a:avLst/>
                </a:prstGeom>
                <a:ln w="28575">
                  <a:solidFill>
                    <a:srgbClr val="777777"/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2" name="Gruppieren 90"/>
            <p:cNvGrpSpPr/>
            <p:nvPr/>
          </p:nvGrpSpPr>
          <p:grpSpPr>
            <a:xfrm>
              <a:off x="3021511" y="2974615"/>
              <a:ext cx="924862" cy="900000"/>
              <a:chOff x="1976507" y="3185784"/>
              <a:chExt cx="1111736" cy="1081851"/>
            </a:xfrm>
          </p:grpSpPr>
          <p:sp>
            <p:nvSpPr>
              <p:cNvPr id="103" name="Rectangle 41"/>
              <p:cNvSpPr/>
              <p:nvPr/>
            </p:nvSpPr>
            <p:spPr bwMode="auto">
              <a:xfrm>
                <a:off x="1976507" y="3185784"/>
                <a:ext cx="1111736" cy="1081851"/>
              </a:xfrm>
              <a:prstGeom prst="rect">
                <a:avLst/>
              </a:prstGeom>
              <a:solidFill>
                <a:srgbClr val="B2B2B2"/>
              </a:solidFill>
              <a:ln>
                <a:headEnd type="none" w="med" len="med"/>
                <a:tailEnd type="none" w="med" len="med"/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0" tIns="45720" rIns="0" bIns="45720" numCol="1" rtlCol="0" anchor="b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1200" b="1" dirty="0">
                    <a:solidFill>
                      <a:schemeClr val="tx1"/>
                    </a:solidFill>
                    <a:latin typeface="+mj-lt"/>
                  </a:rPr>
                  <a:t>Электрика</a:t>
                </a:r>
                <a:endParaRPr lang="en-US" sz="1200" b="1" dirty="0">
                  <a:solidFill>
                    <a:schemeClr val="tx1"/>
                  </a:solidFill>
                  <a:latin typeface="+mj-lt"/>
                </a:endParaRPr>
              </a:p>
            </p:txBody>
          </p:sp>
          <p:grpSp>
            <p:nvGrpSpPr>
              <p:cNvPr id="104" name="Gruppieren 62"/>
              <p:cNvGrpSpPr/>
              <p:nvPr/>
            </p:nvGrpSpPr>
            <p:grpSpPr>
              <a:xfrm>
                <a:off x="2057400" y="3439144"/>
                <a:ext cx="946891" cy="457133"/>
                <a:chOff x="1441643" y="6160477"/>
                <a:chExt cx="1189857" cy="574430"/>
              </a:xfrm>
            </p:grpSpPr>
            <p:sp>
              <p:nvSpPr>
                <p:cNvPr id="105" name="Rechteck 104"/>
                <p:cNvSpPr/>
                <p:nvPr/>
              </p:nvSpPr>
              <p:spPr bwMode="auto">
                <a:xfrm rot="10800000">
                  <a:off x="1441643" y="6425343"/>
                  <a:ext cx="574430" cy="68144"/>
                </a:xfrm>
                <a:prstGeom prst="rect">
                  <a:avLst/>
                </a:prstGeom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n>
                  <a:headEnd type="none" w="med" len="med"/>
                  <a:tailEnd type="none" w="med" len="med"/>
                </a:ln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de-DE" sz="1100" b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6" name="Rechteck 105"/>
                <p:cNvSpPr/>
                <p:nvPr/>
              </p:nvSpPr>
              <p:spPr bwMode="auto">
                <a:xfrm rot="16200000">
                  <a:off x="1399949" y="6413620"/>
                  <a:ext cx="574430" cy="68144"/>
                </a:xfrm>
                <a:prstGeom prst="rect">
                  <a:avLst/>
                </a:prstGeom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n>
                  <a:headEnd type="none" w="med" len="med"/>
                  <a:tailEnd type="none" w="med" len="med"/>
                </a:ln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de-DE" sz="1100" b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7" name="Pfeil nach links 106"/>
                <p:cNvSpPr/>
                <p:nvPr/>
              </p:nvSpPr>
              <p:spPr bwMode="auto">
                <a:xfrm>
                  <a:off x="1653092" y="6219930"/>
                  <a:ext cx="978408" cy="484632"/>
                </a:xfrm>
                <a:prstGeom prst="leftArrow">
                  <a:avLst>
                    <a:gd name="adj1" fmla="val 16135"/>
                    <a:gd name="adj2" fmla="val 95960"/>
                  </a:avLst>
                </a:prstGeom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n>
                  <a:headEnd type="none" w="med" len="med"/>
                  <a:tailEnd type="none" w="med" len="med"/>
                </a:ln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de-DE" sz="1100" b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037" name="Gruppieren 1036"/>
            <p:cNvGrpSpPr/>
            <p:nvPr/>
          </p:nvGrpSpPr>
          <p:grpSpPr>
            <a:xfrm>
              <a:off x="2047319" y="2975849"/>
              <a:ext cx="924864" cy="899638"/>
              <a:chOff x="2496084" y="2975849"/>
              <a:chExt cx="924864" cy="899638"/>
            </a:xfrm>
          </p:grpSpPr>
          <p:sp>
            <p:nvSpPr>
              <p:cNvPr id="100" name="Rectangle 64"/>
              <p:cNvSpPr/>
              <p:nvPr/>
            </p:nvSpPr>
            <p:spPr bwMode="auto">
              <a:xfrm>
                <a:off x="2496084" y="2975849"/>
                <a:ext cx="924864" cy="899638"/>
              </a:xfrm>
              <a:prstGeom prst="rect">
                <a:avLst/>
              </a:prstGeom>
              <a:solidFill>
                <a:srgbClr val="B2B2B2"/>
              </a:solidFill>
              <a:ln>
                <a:headEnd type="none" w="med" len="med"/>
                <a:tailEnd type="none" w="med" len="med"/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0" tIns="45720" rIns="0" bIns="45720" numCol="1" rtlCol="0" anchor="b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1200" b="1" dirty="0">
                    <a:solidFill>
                      <a:schemeClr val="tx1"/>
                    </a:solidFill>
                    <a:latin typeface="+mj-lt"/>
                  </a:rPr>
                  <a:t>Механика</a:t>
                </a:r>
                <a:endParaRPr lang="en-US" sz="1200" b="1" dirty="0">
                  <a:solidFill>
                    <a:schemeClr val="tx1"/>
                  </a:solidFill>
                  <a:latin typeface="+mj-lt"/>
                </a:endParaRPr>
              </a:p>
            </p:txBody>
          </p:sp>
          <p:pic>
            <p:nvPicPr>
              <p:cNvPr id="1026" name="Picture 2" descr="57158.JPG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2742285" y="2994084"/>
                <a:ext cx="467739" cy="69294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68" name="TextBox 67"/>
          <p:cNvSpPr txBox="1"/>
          <p:nvPr/>
        </p:nvSpPr>
        <p:spPr>
          <a:xfrm>
            <a:off x="2466500" y="1427615"/>
            <a:ext cx="310823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ru-RU" sz="1600" b="1" dirty="0">
                <a:latin typeface="Arial" pitchFamily="34" charset="0"/>
                <a:cs typeface="Arial" pitchFamily="34" charset="0"/>
              </a:rPr>
              <a:t>Требования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Gruppieren 8"/>
          <p:cNvGrpSpPr/>
          <p:nvPr/>
        </p:nvGrpSpPr>
        <p:grpSpPr>
          <a:xfrm>
            <a:off x="2827210" y="1712153"/>
            <a:ext cx="2348287" cy="452935"/>
            <a:chOff x="1318290" y="1712152"/>
            <a:chExt cx="2348287" cy="452935"/>
          </a:xfrm>
        </p:grpSpPr>
        <p:pic>
          <p:nvPicPr>
            <p:cNvPr id="77" name="Picture 76" descr="doc1.pn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318290" y="1712152"/>
              <a:ext cx="365270" cy="452935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80" name="Picture 79" descr="doc1.pn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301307" y="1712152"/>
              <a:ext cx="365270" cy="452935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78" name="Picture 77" descr="doc1.pn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344754" y="1712152"/>
              <a:ext cx="365270" cy="452935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20" name="Titel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Модельно-Ориентированное Проектирование</a:t>
            </a:r>
            <a:endParaRPr lang="en-US" sz="2400" dirty="0"/>
          </a:p>
        </p:txBody>
      </p:sp>
      <p:sp>
        <p:nvSpPr>
          <p:cNvPr id="91" name="Freeform 81"/>
          <p:cNvSpPr/>
          <p:nvPr/>
        </p:nvSpPr>
        <p:spPr>
          <a:xfrm>
            <a:off x="2377296" y="2210501"/>
            <a:ext cx="3339557" cy="359055"/>
          </a:xfrm>
          <a:custGeom>
            <a:avLst/>
            <a:gdLst>
              <a:gd name="connsiteX0" fmla="*/ 0 w 5943600"/>
              <a:gd name="connsiteY0" fmla="*/ 0 h 228600"/>
              <a:gd name="connsiteX1" fmla="*/ 5943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0 w 5943600"/>
              <a:gd name="connsiteY4" fmla="*/ 0 h 228600"/>
              <a:gd name="connsiteX0" fmla="*/ 228600 w 5943600"/>
              <a:gd name="connsiteY0" fmla="*/ 0 h 228600"/>
              <a:gd name="connsiteX1" fmla="*/ 5943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228600 w 5943600"/>
              <a:gd name="connsiteY4" fmla="*/ 0 h 228600"/>
              <a:gd name="connsiteX0" fmla="*/ 228600 w 5943600"/>
              <a:gd name="connsiteY0" fmla="*/ 0 h 228600"/>
              <a:gd name="connsiteX1" fmla="*/ 57150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228600 w 5943600"/>
              <a:gd name="connsiteY4" fmla="*/ 0 h 228600"/>
              <a:gd name="connsiteX0" fmla="*/ 381000 w 5943600"/>
              <a:gd name="connsiteY0" fmla="*/ 0 h 228600"/>
              <a:gd name="connsiteX1" fmla="*/ 57150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381000 w 5943600"/>
              <a:gd name="connsiteY4" fmla="*/ 0 h 228600"/>
              <a:gd name="connsiteX0" fmla="*/ 381000 w 5943600"/>
              <a:gd name="connsiteY0" fmla="*/ 0 h 228600"/>
              <a:gd name="connsiteX1" fmla="*/ 5562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381000 w 5943600"/>
              <a:gd name="connsiteY4" fmla="*/ 0 h 228600"/>
              <a:gd name="connsiteX0" fmla="*/ 533400 w 5943600"/>
              <a:gd name="connsiteY0" fmla="*/ 0 h 228600"/>
              <a:gd name="connsiteX1" fmla="*/ 5562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533400 w 5943600"/>
              <a:gd name="connsiteY4" fmla="*/ 0 h 228600"/>
              <a:gd name="connsiteX0" fmla="*/ 533400 w 5943600"/>
              <a:gd name="connsiteY0" fmla="*/ 0 h 228600"/>
              <a:gd name="connsiteX1" fmla="*/ 53340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533400 w 5943600"/>
              <a:gd name="connsiteY4" fmla="*/ 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43600" h="228600">
                <a:moveTo>
                  <a:pt x="533400" y="0"/>
                </a:moveTo>
                <a:lnTo>
                  <a:pt x="5334000" y="0"/>
                </a:lnTo>
                <a:lnTo>
                  <a:pt x="5943600" y="228600"/>
                </a:lnTo>
                <a:lnTo>
                  <a:pt x="0" y="228600"/>
                </a:lnTo>
                <a:lnTo>
                  <a:pt x="533400" y="0"/>
                </a:lnTo>
                <a:close/>
              </a:path>
            </a:pathLst>
          </a:custGeom>
          <a:solidFill>
            <a:srgbClr val="6C0015"/>
          </a:solidFill>
          <a:ln>
            <a:noFill/>
          </a:ln>
          <a:effectLst/>
          <a:scene3d>
            <a:camera prst="perspectiveRelaxed">
              <a:rot lat="18026385" lon="10799999" rev="10799999"/>
            </a:camera>
            <a:lightRig rig="threePt" dir="t"/>
          </a:scene3d>
          <a:sp3d z="12700" extrusionH="88900" contourW="12700">
            <a:extrusionClr>
              <a:srgbClr val="000000"/>
            </a:extrusionClr>
            <a:contourClr>
              <a:schemeClr val="bg1">
                <a:lumMod val="9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Gruppieren 18"/>
          <p:cNvGrpSpPr/>
          <p:nvPr/>
        </p:nvGrpSpPr>
        <p:grpSpPr>
          <a:xfrm>
            <a:off x="3377166" y="2886684"/>
            <a:ext cx="1300564" cy="1170395"/>
            <a:chOff x="1868247" y="2886683"/>
            <a:chExt cx="1300564" cy="1170395"/>
          </a:xfrm>
        </p:grpSpPr>
        <p:sp>
          <p:nvSpPr>
            <p:cNvPr id="141" name="Freeform 43"/>
            <p:cNvSpPr/>
            <p:nvPr/>
          </p:nvSpPr>
          <p:spPr>
            <a:xfrm rot="16200000">
              <a:off x="2431214" y="3319481"/>
              <a:ext cx="1170395" cy="304799"/>
            </a:xfrm>
            <a:custGeom>
              <a:avLst/>
              <a:gdLst>
                <a:gd name="connsiteX0" fmla="*/ 0 w 5943600"/>
                <a:gd name="connsiteY0" fmla="*/ 0 h 228600"/>
                <a:gd name="connsiteX1" fmla="*/ 5943600 w 5943600"/>
                <a:gd name="connsiteY1" fmla="*/ 0 h 228600"/>
                <a:gd name="connsiteX2" fmla="*/ 5943600 w 5943600"/>
                <a:gd name="connsiteY2" fmla="*/ 228600 h 228600"/>
                <a:gd name="connsiteX3" fmla="*/ 0 w 5943600"/>
                <a:gd name="connsiteY3" fmla="*/ 228600 h 228600"/>
                <a:gd name="connsiteX4" fmla="*/ 0 w 5943600"/>
                <a:gd name="connsiteY4" fmla="*/ 0 h 228600"/>
                <a:gd name="connsiteX0" fmla="*/ 228600 w 5943600"/>
                <a:gd name="connsiteY0" fmla="*/ 0 h 228600"/>
                <a:gd name="connsiteX1" fmla="*/ 5943600 w 5943600"/>
                <a:gd name="connsiteY1" fmla="*/ 0 h 228600"/>
                <a:gd name="connsiteX2" fmla="*/ 5943600 w 5943600"/>
                <a:gd name="connsiteY2" fmla="*/ 228600 h 228600"/>
                <a:gd name="connsiteX3" fmla="*/ 0 w 5943600"/>
                <a:gd name="connsiteY3" fmla="*/ 228600 h 228600"/>
                <a:gd name="connsiteX4" fmla="*/ 228600 w 5943600"/>
                <a:gd name="connsiteY4" fmla="*/ 0 h 228600"/>
                <a:gd name="connsiteX0" fmla="*/ 228600 w 5943600"/>
                <a:gd name="connsiteY0" fmla="*/ 0 h 228600"/>
                <a:gd name="connsiteX1" fmla="*/ 5715000 w 5943600"/>
                <a:gd name="connsiteY1" fmla="*/ 0 h 228600"/>
                <a:gd name="connsiteX2" fmla="*/ 5943600 w 5943600"/>
                <a:gd name="connsiteY2" fmla="*/ 228600 h 228600"/>
                <a:gd name="connsiteX3" fmla="*/ 0 w 5943600"/>
                <a:gd name="connsiteY3" fmla="*/ 228600 h 228600"/>
                <a:gd name="connsiteX4" fmla="*/ 228600 w 5943600"/>
                <a:gd name="connsiteY4" fmla="*/ 0 h 228600"/>
                <a:gd name="connsiteX0" fmla="*/ 381000 w 5943600"/>
                <a:gd name="connsiteY0" fmla="*/ 0 h 228600"/>
                <a:gd name="connsiteX1" fmla="*/ 5715000 w 5943600"/>
                <a:gd name="connsiteY1" fmla="*/ 0 h 228600"/>
                <a:gd name="connsiteX2" fmla="*/ 5943600 w 5943600"/>
                <a:gd name="connsiteY2" fmla="*/ 228600 h 228600"/>
                <a:gd name="connsiteX3" fmla="*/ 0 w 5943600"/>
                <a:gd name="connsiteY3" fmla="*/ 228600 h 228600"/>
                <a:gd name="connsiteX4" fmla="*/ 381000 w 5943600"/>
                <a:gd name="connsiteY4" fmla="*/ 0 h 228600"/>
                <a:gd name="connsiteX0" fmla="*/ 381000 w 5943600"/>
                <a:gd name="connsiteY0" fmla="*/ 0 h 228600"/>
                <a:gd name="connsiteX1" fmla="*/ 5562600 w 5943600"/>
                <a:gd name="connsiteY1" fmla="*/ 0 h 228600"/>
                <a:gd name="connsiteX2" fmla="*/ 5943600 w 5943600"/>
                <a:gd name="connsiteY2" fmla="*/ 228600 h 228600"/>
                <a:gd name="connsiteX3" fmla="*/ 0 w 5943600"/>
                <a:gd name="connsiteY3" fmla="*/ 228600 h 228600"/>
                <a:gd name="connsiteX4" fmla="*/ 381000 w 5943600"/>
                <a:gd name="connsiteY4" fmla="*/ 0 h 228600"/>
                <a:gd name="connsiteX0" fmla="*/ 381000 w 5943600"/>
                <a:gd name="connsiteY0" fmla="*/ 3851 h 232451"/>
                <a:gd name="connsiteX1" fmla="*/ 5562600 w 5943600"/>
                <a:gd name="connsiteY1" fmla="*/ 3851 h 232451"/>
                <a:gd name="connsiteX2" fmla="*/ 5215826 w 5943600"/>
                <a:gd name="connsiteY2" fmla="*/ 0 h 232451"/>
                <a:gd name="connsiteX3" fmla="*/ 5943600 w 5943600"/>
                <a:gd name="connsiteY3" fmla="*/ 232451 h 232451"/>
                <a:gd name="connsiteX4" fmla="*/ 0 w 5943600"/>
                <a:gd name="connsiteY4" fmla="*/ 232451 h 232451"/>
                <a:gd name="connsiteX5" fmla="*/ 381000 w 5943600"/>
                <a:gd name="connsiteY5" fmla="*/ 3851 h 232451"/>
                <a:gd name="connsiteX0" fmla="*/ 673781 w 5943600"/>
                <a:gd name="connsiteY0" fmla="*/ 0 h 235361"/>
                <a:gd name="connsiteX1" fmla="*/ 5562600 w 5943600"/>
                <a:gd name="connsiteY1" fmla="*/ 6761 h 235361"/>
                <a:gd name="connsiteX2" fmla="*/ 5215826 w 5943600"/>
                <a:gd name="connsiteY2" fmla="*/ 2910 h 235361"/>
                <a:gd name="connsiteX3" fmla="*/ 5943600 w 5943600"/>
                <a:gd name="connsiteY3" fmla="*/ 235361 h 235361"/>
                <a:gd name="connsiteX4" fmla="*/ 0 w 5943600"/>
                <a:gd name="connsiteY4" fmla="*/ 235361 h 235361"/>
                <a:gd name="connsiteX5" fmla="*/ 673781 w 5943600"/>
                <a:gd name="connsiteY5" fmla="*/ 0 h 235361"/>
                <a:gd name="connsiteX0" fmla="*/ 673781 w 5943600"/>
                <a:gd name="connsiteY0" fmla="*/ 8910 h 244271"/>
                <a:gd name="connsiteX1" fmla="*/ 5175249 w 5943600"/>
                <a:gd name="connsiteY1" fmla="*/ 0 h 244271"/>
                <a:gd name="connsiteX2" fmla="*/ 5215826 w 5943600"/>
                <a:gd name="connsiteY2" fmla="*/ 11820 h 244271"/>
                <a:gd name="connsiteX3" fmla="*/ 5943600 w 5943600"/>
                <a:gd name="connsiteY3" fmla="*/ 244271 h 244271"/>
                <a:gd name="connsiteX4" fmla="*/ 0 w 5943600"/>
                <a:gd name="connsiteY4" fmla="*/ 244271 h 244271"/>
                <a:gd name="connsiteX5" fmla="*/ 673781 w 5943600"/>
                <a:gd name="connsiteY5" fmla="*/ 8910 h 244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43600" h="244271">
                  <a:moveTo>
                    <a:pt x="673781" y="8910"/>
                  </a:moveTo>
                  <a:lnTo>
                    <a:pt x="5175249" y="0"/>
                  </a:lnTo>
                  <a:lnTo>
                    <a:pt x="5215826" y="11820"/>
                  </a:lnTo>
                  <a:lnTo>
                    <a:pt x="5943600" y="244271"/>
                  </a:lnTo>
                  <a:lnTo>
                    <a:pt x="0" y="244271"/>
                  </a:lnTo>
                  <a:lnTo>
                    <a:pt x="673781" y="8910"/>
                  </a:lnTo>
                  <a:close/>
                </a:path>
              </a:pathLst>
            </a:custGeom>
            <a:solidFill>
              <a:srgbClr val="2E0808"/>
            </a:solidFill>
            <a:ln>
              <a:noFill/>
            </a:ln>
            <a:effectLst/>
            <a:scene3d>
              <a:camera prst="perspectiveRelaxed"/>
              <a:lightRig rig="threePt" dir="t"/>
            </a:scene3d>
            <a:sp3d z="12700" extrusionH="88900" contourW="12700">
              <a:extrusionClr>
                <a:schemeClr val="tx1">
                  <a:lumMod val="95000"/>
                  <a:lumOff val="5000"/>
                </a:schemeClr>
              </a:extrusionClr>
              <a:contourClr>
                <a:schemeClr val="bg1">
                  <a:lumMod val="95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Freeform 41"/>
            <p:cNvSpPr/>
            <p:nvPr/>
          </p:nvSpPr>
          <p:spPr>
            <a:xfrm rot="5400000" flipH="1">
              <a:off x="1435449" y="3319481"/>
              <a:ext cx="1170395" cy="304799"/>
            </a:xfrm>
            <a:custGeom>
              <a:avLst/>
              <a:gdLst>
                <a:gd name="connsiteX0" fmla="*/ 0 w 5943600"/>
                <a:gd name="connsiteY0" fmla="*/ 0 h 228600"/>
                <a:gd name="connsiteX1" fmla="*/ 5943600 w 5943600"/>
                <a:gd name="connsiteY1" fmla="*/ 0 h 228600"/>
                <a:gd name="connsiteX2" fmla="*/ 5943600 w 5943600"/>
                <a:gd name="connsiteY2" fmla="*/ 228600 h 228600"/>
                <a:gd name="connsiteX3" fmla="*/ 0 w 5943600"/>
                <a:gd name="connsiteY3" fmla="*/ 228600 h 228600"/>
                <a:gd name="connsiteX4" fmla="*/ 0 w 5943600"/>
                <a:gd name="connsiteY4" fmla="*/ 0 h 228600"/>
                <a:gd name="connsiteX0" fmla="*/ 228600 w 5943600"/>
                <a:gd name="connsiteY0" fmla="*/ 0 h 228600"/>
                <a:gd name="connsiteX1" fmla="*/ 5943600 w 5943600"/>
                <a:gd name="connsiteY1" fmla="*/ 0 h 228600"/>
                <a:gd name="connsiteX2" fmla="*/ 5943600 w 5943600"/>
                <a:gd name="connsiteY2" fmla="*/ 228600 h 228600"/>
                <a:gd name="connsiteX3" fmla="*/ 0 w 5943600"/>
                <a:gd name="connsiteY3" fmla="*/ 228600 h 228600"/>
                <a:gd name="connsiteX4" fmla="*/ 228600 w 5943600"/>
                <a:gd name="connsiteY4" fmla="*/ 0 h 228600"/>
                <a:gd name="connsiteX0" fmla="*/ 228600 w 5943600"/>
                <a:gd name="connsiteY0" fmla="*/ 0 h 228600"/>
                <a:gd name="connsiteX1" fmla="*/ 5715000 w 5943600"/>
                <a:gd name="connsiteY1" fmla="*/ 0 h 228600"/>
                <a:gd name="connsiteX2" fmla="*/ 5943600 w 5943600"/>
                <a:gd name="connsiteY2" fmla="*/ 228600 h 228600"/>
                <a:gd name="connsiteX3" fmla="*/ 0 w 5943600"/>
                <a:gd name="connsiteY3" fmla="*/ 228600 h 228600"/>
                <a:gd name="connsiteX4" fmla="*/ 228600 w 5943600"/>
                <a:gd name="connsiteY4" fmla="*/ 0 h 228600"/>
                <a:gd name="connsiteX0" fmla="*/ 381000 w 5943600"/>
                <a:gd name="connsiteY0" fmla="*/ 0 h 228600"/>
                <a:gd name="connsiteX1" fmla="*/ 5715000 w 5943600"/>
                <a:gd name="connsiteY1" fmla="*/ 0 h 228600"/>
                <a:gd name="connsiteX2" fmla="*/ 5943600 w 5943600"/>
                <a:gd name="connsiteY2" fmla="*/ 228600 h 228600"/>
                <a:gd name="connsiteX3" fmla="*/ 0 w 5943600"/>
                <a:gd name="connsiteY3" fmla="*/ 228600 h 228600"/>
                <a:gd name="connsiteX4" fmla="*/ 381000 w 5943600"/>
                <a:gd name="connsiteY4" fmla="*/ 0 h 228600"/>
                <a:gd name="connsiteX0" fmla="*/ 381000 w 5943600"/>
                <a:gd name="connsiteY0" fmla="*/ 0 h 228600"/>
                <a:gd name="connsiteX1" fmla="*/ 5562600 w 5943600"/>
                <a:gd name="connsiteY1" fmla="*/ 0 h 228600"/>
                <a:gd name="connsiteX2" fmla="*/ 5943600 w 5943600"/>
                <a:gd name="connsiteY2" fmla="*/ 228600 h 228600"/>
                <a:gd name="connsiteX3" fmla="*/ 0 w 5943600"/>
                <a:gd name="connsiteY3" fmla="*/ 228600 h 228600"/>
                <a:gd name="connsiteX4" fmla="*/ 381000 w 5943600"/>
                <a:gd name="connsiteY4" fmla="*/ 0 h 228600"/>
                <a:gd name="connsiteX0" fmla="*/ 381000 w 5943600"/>
                <a:gd name="connsiteY0" fmla="*/ 3851 h 232451"/>
                <a:gd name="connsiteX1" fmla="*/ 5562600 w 5943600"/>
                <a:gd name="connsiteY1" fmla="*/ 3851 h 232451"/>
                <a:gd name="connsiteX2" fmla="*/ 5215826 w 5943600"/>
                <a:gd name="connsiteY2" fmla="*/ 0 h 232451"/>
                <a:gd name="connsiteX3" fmla="*/ 5943600 w 5943600"/>
                <a:gd name="connsiteY3" fmla="*/ 232451 h 232451"/>
                <a:gd name="connsiteX4" fmla="*/ 0 w 5943600"/>
                <a:gd name="connsiteY4" fmla="*/ 232451 h 232451"/>
                <a:gd name="connsiteX5" fmla="*/ 381000 w 5943600"/>
                <a:gd name="connsiteY5" fmla="*/ 3851 h 232451"/>
                <a:gd name="connsiteX0" fmla="*/ 673781 w 5943600"/>
                <a:gd name="connsiteY0" fmla="*/ 0 h 235361"/>
                <a:gd name="connsiteX1" fmla="*/ 5562600 w 5943600"/>
                <a:gd name="connsiteY1" fmla="*/ 6761 h 235361"/>
                <a:gd name="connsiteX2" fmla="*/ 5215826 w 5943600"/>
                <a:gd name="connsiteY2" fmla="*/ 2910 h 235361"/>
                <a:gd name="connsiteX3" fmla="*/ 5943600 w 5943600"/>
                <a:gd name="connsiteY3" fmla="*/ 235361 h 235361"/>
                <a:gd name="connsiteX4" fmla="*/ 0 w 5943600"/>
                <a:gd name="connsiteY4" fmla="*/ 235361 h 235361"/>
                <a:gd name="connsiteX5" fmla="*/ 673781 w 5943600"/>
                <a:gd name="connsiteY5" fmla="*/ 0 h 235361"/>
                <a:gd name="connsiteX0" fmla="*/ 673781 w 5943600"/>
                <a:gd name="connsiteY0" fmla="*/ 8910 h 244271"/>
                <a:gd name="connsiteX1" fmla="*/ 5175249 w 5943600"/>
                <a:gd name="connsiteY1" fmla="*/ 0 h 244271"/>
                <a:gd name="connsiteX2" fmla="*/ 5215826 w 5943600"/>
                <a:gd name="connsiteY2" fmla="*/ 11820 h 244271"/>
                <a:gd name="connsiteX3" fmla="*/ 5943600 w 5943600"/>
                <a:gd name="connsiteY3" fmla="*/ 244271 h 244271"/>
                <a:gd name="connsiteX4" fmla="*/ 0 w 5943600"/>
                <a:gd name="connsiteY4" fmla="*/ 244271 h 244271"/>
                <a:gd name="connsiteX5" fmla="*/ 673781 w 5943600"/>
                <a:gd name="connsiteY5" fmla="*/ 8910 h 244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43600" h="244271">
                  <a:moveTo>
                    <a:pt x="673781" y="8910"/>
                  </a:moveTo>
                  <a:lnTo>
                    <a:pt x="5175249" y="0"/>
                  </a:lnTo>
                  <a:lnTo>
                    <a:pt x="5215826" y="11820"/>
                  </a:lnTo>
                  <a:lnTo>
                    <a:pt x="5943600" y="244271"/>
                  </a:lnTo>
                  <a:lnTo>
                    <a:pt x="0" y="244271"/>
                  </a:lnTo>
                  <a:lnTo>
                    <a:pt x="673781" y="8910"/>
                  </a:lnTo>
                  <a:close/>
                </a:path>
              </a:pathLst>
            </a:custGeom>
            <a:solidFill>
              <a:srgbClr val="2E0808"/>
            </a:solidFill>
            <a:ln>
              <a:noFill/>
            </a:ln>
            <a:effectLst/>
            <a:scene3d>
              <a:camera prst="perspectiveRelaxed"/>
              <a:lightRig rig="threePt" dir="t"/>
            </a:scene3d>
            <a:sp3d z="12700" extrusionH="88900" contourW="12700">
              <a:extrusionClr>
                <a:schemeClr val="tx1">
                  <a:lumMod val="95000"/>
                  <a:lumOff val="5000"/>
                </a:schemeClr>
              </a:extrusionClr>
              <a:contourClr>
                <a:schemeClr val="bg1">
                  <a:lumMod val="95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0" name="Freeform 48"/>
          <p:cNvSpPr/>
          <p:nvPr/>
        </p:nvSpPr>
        <p:spPr>
          <a:xfrm rot="10800000">
            <a:off x="2377295" y="4090462"/>
            <a:ext cx="1245414" cy="359055"/>
          </a:xfrm>
          <a:custGeom>
            <a:avLst/>
            <a:gdLst>
              <a:gd name="connsiteX0" fmla="*/ 0 w 5943600"/>
              <a:gd name="connsiteY0" fmla="*/ 0 h 228600"/>
              <a:gd name="connsiteX1" fmla="*/ 5943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0 w 5943600"/>
              <a:gd name="connsiteY4" fmla="*/ 0 h 228600"/>
              <a:gd name="connsiteX0" fmla="*/ 228600 w 5943600"/>
              <a:gd name="connsiteY0" fmla="*/ 0 h 228600"/>
              <a:gd name="connsiteX1" fmla="*/ 5943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228600 w 5943600"/>
              <a:gd name="connsiteY4" fmla="*/ 0 h 228600"/>
              <a:gd name="connsiteX0" fmla="*/ 228600 w 5943600"/>
              <a:gd name="connsiteY0" fmla="*/ 0 h 228600"/>
              <a:gd name="connsiteX1" fmla="*/ 57150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228600 w 5943600"/>
              <a:gd name="connsiteY4" fmla="*/ 0 h 228600"/>
              <a:gd name="connsiteX0" fmla="*/ 381000 w 5943600"/>
              <a:gd name="connsiteY0" fmla="*/ 0 h 228600"/>
              <a:gd name="connsiteX1" fmla="*/ 57150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381000 w 5943600"/>
              <a:gd name="connsiteY4" fmla="*/ 0 h 228600"/>
              <a:gd name="connsiteX0" fmla="*/ 381000 w 5943600"/>
              <a:gd name="connsiteY0" fmla="*/ 0 h 228600"/>
              <a:gd name="connsiteX1" fmla="*/ 5562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381000 w 5943600"/>
              <a:gd name="connsiteY4" fmla="*/ 0 h 228600"/>
              <a:gd name="connsiteX0" fmla="*/ 533400 w 5943600"/>
              <a:gd name="connsiteY0" fmla="*/ 0 h 228600"/>
              <a:gd name="connsiteX1" fmla="*/ 5562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533400 w 5943600"/>
              <a:gd name="connsiteY4" fmla="*/ 0 h 228600"/>
              <a:gd name="connsiteX0" fmla="*/ 533400 w 5943600"/>
              <a:gd name="connsiteY0" fmla="*/ 0 h 228600"/>
              <a:gd name="connsiteX1" fmla="*/ 53340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533400 w 5943600"/>
              <a:gd name="connsiteY4" fmla="*/ 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43600" h="228600">
                <a:moveTo>
                  <a:pt x="533400" y="0"/>
                </a:moveTo>
                <a:lnTo>
                  <a:pt x="5334000" y="0"/>
                </a:lnTo>
                <a:lnTo>
                  <a:pt x="5943600" y="228600"/>
                </a:lnTo>
                <a:lnTo>
                  <a:pt x="0" y="228600"/>
                </a:lnTo>
                <a:lnTo>
                  <a:pt x="533400" y="0"/>
                </a:lnTo>
                <a:close/>
              </a:path>
            </a:pathLst>
          </a:custGeom>
          <a:solidFill>
            <a:srgbClr val="6C0015"/>
          </a:solidFill>
          <a:ln>
            <a:noFill/>
          </a:ln>
          <a:effectLst/>
          <a:scene3d>
            <a:camera prst="perspectiveRelaxed">
              <a:rot lat="18026385" lon="10799999" rev="10799999"/>
            </a:camera>
            <a:lightRig rig="threePt" dir="t"/>
          </a:scene3d>
          <a:sp3d z="12700" extrusionH="88900" contourW="12700">
            <a:extrusionClr>
              <a:srgbClr val="000000"/>
            </a:extrusionClr>
            <a:contourClr>
              <a:schemeClr val="bg1">
                <a:lumMod val="9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Freeform 48"/>
          <p:cNvSpPr/>
          <p:nvPr/>
        </p:nvSpPr>
        <p:spPr>
          <a:xfrm rot="10800000">
            <a:off x="3697655" y="4090460"/>
            <a:ext cx="1877077" cy="359055"/>
          </a:xfrm>
          <a:custGeom>
            <a:avLst/>
            <a:gdLst>
              <a:gd name="connsiteX0" fmla="*/ 0 w 5943600"/>
              <a:gd name="connsiteY0" fmla="*/ 0 h 228600"/>
              <a:gd name="connsiteX1" fmla="*/ 5943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0 w 5943600"/>
              <a:gd name="connsiteY4" fmla="*/ 0 h 228600"/>
              <a:gd name="connsiteX0" fmla="*/ 228600 w 5943600"/>
              <a:gd name="connsiteY0" fmla="*/ 0 h 228600"/>
              <a:gd name="connsiteX1" fmla="*/ 5943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228600 w 5943600"/>
              <a:gd name="connsiteY4" fmla="*/ 0 h 228600"/>
              <a:gd name="connsiteX0" fmla="*/ 228600 w 5943600"/>
              <a:gd name="connsiteY0" fmla="*/ 0 h 228600"/>
              <a:gd name="connsiteX1" fmla="*/ 57150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228600 w 5943600"/>
              <a:gd name="connsiteY4" fmla="*/ 0 h 228600"/>
              <a:gd name="connsiteX0" fmla="*/ 381000 w 5943600"/>
              <a:gd name="connsiteY0" fmla="*/ 0 h 228600"/>
              <a:gd name="connsiteX1" fmla="*/ 57150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381000 w 5943600"/>
              <a:gd name="connsiteY4" fmla="*/ 0 h 228600"/>
              <a:gd name="connsiteX0" fmla="*/ 381000 w 5943600"/>
              <a:gd name="connsiteY0" fmla="*/ 0 h 228600"/>
              <a:gd name="connsiteX1" fmla="*/ 5562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381000 w 5943600"/>
              <a:gd name="connsiteY4" fmla="*/ 0 h 228600"/>
              <a:gd name="connsiteX0" fmla="*/ 533400 w 5943600"/>
              <a:gd name="connsiteY0" fmla="*/ 0 h 228600"/>
              <a:gd name="connsiteX1" fmla="*/ 55626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533400 w 5943600"/>
              <a:gd name="connsiteY4" fmla="*/ 0 h 228600"/>
              <a:gd name="connsiteX0" fmla="*/ 533400 w 5943600"/>
              <a:gd name="connsiteY0" fmla="*/ 0 h 228600"/>
              <a:gd name="connsiteX1" fmla="*/ 5334000 w 5943600"/>
              <a:gd name="connsiteY1" fmla="*/ 0 h 228600"/>
              <a:gd name="connsiteX2" fmla="*/ 5943600 w 5943600"/>
              <a:gd name="connsiteY2" fmla="*/ 228600 h 228600"/>
              <a:gd name="connsiteX3" fmla="*/ 0 w 5943600"/>
              <a:gd name="connsiteY3" fmla="*/ 228600 h 228600"/>
              <a:gd name="connsiteX4" fmla="*/ 533400 w 5943600"/>
              <a:gd name="connsiteY4" fmla="*/ 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43600" h="228600">
                <a:moveTo>
                  <a:pt x="533400" y="0"/>
                </a:moveTo>
                <a:lnTo>
                  <a:pt x="5334000" y="0"/>
                </a:lnTo>
                <a:lnTo>
                  <a:pt x="5943600" y="228600"/>
                </a:lnTo>
                <a:lnTo>
                  <a:pt x="0" y="228600"/>
                </a:lnTo>
                <a:lnTo>
                  <a:pt x="533400" y="0"/>
                </a:lnTo>
                <a:close/>
              </a:path>
            </a:pathLst>
          </a:custGeom>
          <a:solidFill>
            <a:srgbClr val="6C0015"/>
          </a:solidFill>
          <a:ln>
            <a:noFill/>
          </a:ln>
          <a:effectLst/>
          <a:scene3d>
            <a:camera prst="perspectiveRelaxed">
              <a:rot lat="18026385" lon="10799999" rev="10799999"/>
            </a:camera>
            <a:lightRig rig="threePt" dir="t"/>
          </a:scene3d>
          <a:sp3d z="12700" extrusionH="88900" contourW="12700">
            <a:extrusionClr>
              <a:srgbClr val="000000"/>
            </a:extrusionClr>
            <a:contourClr>
              <a:schemeClr val="bg1">
                <a:lumMod val="9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7" name="Gruppieren 126"/>
          <p:cNvGrpSpPr/>
          <p:nvPr/>
        </p:nvGrpSpPr>
        <p:grpSpPr>
          <a:xfrm>
            <a:off x="5716853" y="1607293"/>
            <a:ext cx="4628219" cy="849798"/>
            <a:chOff x="4207933" y="1607293"/>
            <a:chExt cx="4628219" cy="849798"/>
          </a:xfrm>
        </p:grpSpPr>
        <p:sp>
          <p:nvSpPr>
            <p:cNvPr id="129" name="AutoShape 32"/>
            <p:cNvSpPr>
              <a:spLocks noChangeArrowheads="1"/>
            </p:cNvSpPr>
            <p:nvPr/>
          </p:nvSpPr>
          <p:spPr bwMode="auto">
            <a:xfrm>
              <a:off x="5791200" y="1607293"/>
              <a:ext cx="3044952" cy="849798"/>
            </a:xfrm>
            <a:prstGeom prst="roundRect">
              <a:avLst>
                <a:gd name="adj" fmla="val 10162"/>
              </a:avLst>
            </a:prstGeom>
            <a:gradFill flip="none" rotWithShape="1">
              <a:gsLst>
                <a:gs pos="0">
                  <a:srgbClr val="EF9F9F"/>
                </a:gs>
                <a:gs pos="100000">
                  <a:srgbClr val="FAE2E2"/>
                </a:gs>
              </a:gsLst>
              <a:lin ang="16200000" scaled="1"/>
              <a:tileRect/>
            </a:gradFill>
            <a:ln w="12700" algn="ctr">
              <a:noFill/>
              <a:miter lim="800000"/>
              <a:headEnd/>
              <a:tailEnd/>
            </a:ln>
          </p:spPr>
          <p:txBody>
            <a:bodyPr lIns="36000" tIns="9144" rIns="36000" bIns="9144" anchor="ctr"/>
            <a:lstStyle/>
            <a:p>
              <a:pPr marL="7200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600" dirty="0">
                  <a:solidFill>
                    <a:srgbClr val="000000"/>
                  </a:solidFill>
                  <a:latin typeface="Arial" charset="0"/>
                </a:rPr>
                <a:t>Трудно проверить соответствие дизайна и требований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130" name="Straight Connector 59"/>
            <p:cNvCxnSpPr>
              <a:endCxn id="129" idx="1"/>
            </p:cNvCxnSpPr>
            <p:nvPr/>
          </p:nvCxnSpPr>
          <p:spPr>
            <a:xfrm flipV="1">
              <a:off x="4207933" y="2032192"/>
              <a:ext cx="1583267" cy="32004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791515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  <p:grpSp>
        <p:nvGrpSpPr>
          <p:cNvPr id="131" name="Gruppieren 130"/>
          <p:cNvGrpSpPr/>
          <p:nvPr/>
        </p:nvGrpSpPr>
        <p:grpSpPr>
          <a:xfrm>
            <a:off x="4677731" y="2633685"/>
            <a:ext cx="5667341" cy="911906"/>
            <a:chOff x="3168811" y="2633685"/>
            <a:chExt cx="5667341" cy="911906"/>
          </a:xfrm>
        </p:grpSpPr>
        <p:sp>
          <p:nvSpPr>
            <p:cNvPr id="132" name="AutoShape 32"/>
            <p:cNvSpPr>
              <a:spLocks noChangeArrowheads="1"/>
            </p:cNvSpPr>
            <p:nvPr/>
          </p:nvSpPr>
          <p:spPr bwMode="auto">
            <a:xfrm>
              <a:off x="5791200" y="2633685"/>
              <a:ext cx="3044952" cy="911906"/>
            </a:xfrm>
            <a:prstGeom prst="roundRect">
              <a:avLst>
                <a:gd name="adj" fmla="val 10162"/>
              </a:avLst>
            </a:prstGeom>
            <a:gradFill flip="none" rotWithShape="1">
              <a:gsLst>
                <a:gs pos="0">
                  <a:srgbClr val="EF9F9F"/>
                </a:gs>
                <a:gs pos="100000">
                  <a:srgbClr val="FAE2E2"/>
                </a:gs>
              </a:gsLst>
              <a:lin ang="16200000" scaled="1"/>
              <a:tileRect/>
            </a:gradFill>
            <a:ln w="12700" algn="ctr">
              <a:noFill/>
              <a:miter lim="800000"/>
              <a:headEnd/>
              <a:tailEnd/>
            </a:ln>
          </p:spPr>
          <p:txBody>
            <a:bodyPr lIns="36000" tIns="9144" rIns="36000" bIns="9144" anchor="ctr"/>
            <a:lstStyle/>
            <a:p>
              <a:pPr marL="7200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600" dirty="0">
                  <a:solidFill>
                    <a:srgbClr val="000000"/>
                  </a:solidFill>
                  <a:latin typeface="Arial" charset="0"/>
                </a:rPr>
                <a:t>Симуляция не используется для оптимизации системы в целом или возникают проблемы при интеграции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133" name="Straight Connector 61"/>
            <p:cNvCxnSpPr>
              <a:stCxn id="141" idx="3"/>
              <a:endCxn id="132" idx="1"/>
            </p:cNvCxnSpPr>
            <p:nvPr/>
          </p:nvCxnSpPr>
          <p:spPr>
            <a:xfrm>
              <a:off x="3168811" y="2886683"/>
              <a:ext cx="2622389" cy="202955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791515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  <p:grpSp>
        <p:nvGrpSpPr>
          <p:cNvPr id="135" name="Gruppieren 134"/>
          <p:cNvGrpSpPr/>
          <p:nvPr/>
        </p:nvGrpSpPr>
        <p:grpSpPr>
          <a:xfrm>
            <a:off x="3444371" y="4359729"/>
            <a:ext cx="6905780" cy="1512176"/>
            <a:chOff x="1935452" y="4359729"/>
            <a:chExt cx="6905780" cy="1512176"/>
          </a:xfrm>
        </p:grpSpPr>
        <p:sp>
          <p:nvSpPr>
            <p:cNvPr id="136" name="AutoShape 32"/>
            <p:cNvSpPr>
              <a:spLocks noChangeArrowheads="1"/>
            </p:cNvSpPr>
            <p:nvPr/>
          </p:nvSpPr>
          <p:spPr bwMode="auto">
            <a:xfrm>
              <a:off x="5796280" y="4947023"/>
              <a:ext cx="3044952" cy="924882"/>
            </a:xfrm>
            <a:prstGeom prst="roundRect">
              <a:avLst>
                <a:gd name="adj" fmla="val 10162"/>
              </a:avLst>
            </a:prstGeom>
            <a:gradFill flip="none" rotWithShape="1">
              <a:gsLst>
                <a:gs pos="0">
                  <a:srgbClr val="EF9F9F"/>
                </a:gs>
                <a:gs pos="100000">
                  <a:srgbClr val="FAE2E2"/>
                </a:gs>
              </a:gsLst>
              <a:lin ang="16200000" scaled="1"/>
              <a:tileRect/>
            </a:gradFill>
            <a:ln w="12700" algn="ctr">
              <a:noFill/>
              <a:miter lim="800000"/>
              <a:headEnd/>
              <a:tailEnd/>
            </a:ln>
          </p:spPr>
          <p:txBody>
            <a:bodyPr lIns="36000" tIns="9144" rIns="36000" bIns="9144" anchor="ctr"/>
            <a:lstStyle/>
            <a:p>
              <a:pPr marL="7200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600" dirty="0">
                  <a:solidFill>
                    <a:srgbClr val="000000"/>
                  </a:solidFill>
                  <a:latin typeface="Arial" charset="0"/>
                </a:rPr>
                <a:t>Ручное кодирование медленно</a:t>
              </a:r>
              <a:r>
                <a:rPr lang="en-US" sz="1600" dirty="0">
                  <a:solidFill>
                    <a:srgbClr val="000000"/>
                  </a:solidFill>
                  <a:latin typeface="Arial" charset="0"/>
                </a:rPr>
                <a:t>, </a:t>
              </a:r>
              <a:r>
                <a:rPr lang="ru-RU" sz="1600" dirty="0">
                  <a:solidFill>
                    <a:srgbClr val="000000"/>
                  </a:solidFill>
                  <a:latin typeface="Arial" charset="0"/>
                </a:rPr>
                <a:t>вносит ошибки</a:t>
              </a:r>
              <a:r>
                <a:rPr lang="en-US" sz="1600" dirty="0">
                  <a:solidFill>
                    <a:srgbClr val="000000"/>
                  </a:solidFill>
                  <a:latin typeface="Arial" charset="0"/>
                </a:rPr>
                <a:t>, </a:t>
              </a:r>
              <a:r>
                <a:rPr lang="ru-RU" sz="1600" dirty="0">
                  <a:solidFill>
                    <a:srgbClr val="000000"/>
                  </a:solidFill>
                  <a:latin typeface="Arial" charset="0"/>
                </a:rPr>
                <a:t>и трудно сравнить с тем что было нужно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138" name="Straight Connector 59"/>
            <p:cNvCxnSpPr>
              <a:endCxn id="136" idx="1"/>
            </p:cNvCxnSpPr>
            <p:nvPr/>
          </p:nvCxnSpPr>
          <p:spPr>
            <a:xfrm>
              <a:off x="1935452" y="4359729"/>
              <a:ext cx="3860828" cy="1049735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791515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  <p:grpSp>
        <p:nvGrpSpPr>
          <p:cNvPr id="140" name="Gruppieren 139"/>
          <p:cNvGrpSpPr/>
          <p:nvPr/>
        </p:nvGrpSpPr>
        <p:grpSpPr>
          <a:xfrm>
            <a:off x="5574731" y="3792593"/>
            <a:ext cx="4770340" cy="849798"/>
            <a:chOff x="4065812" y="3792593"/>
            <a:chExt cx="4770340" cy="849798"/>
          </a:xfrm>
        </p:grpSpPr>
        <p:sp>
          <p:nvSpPr>
            <p:cNvPr id="143" name="AutoShape 32"/>
            <p:cNvSpPr>
              <a:spLocks noChangeArrowheads="1"/>
            </p:cNvSpPr>
            <p:nvPr/>
          </p:nvSpPr>
          <p:spPr bwMode="auto">
            <a:xfrm>
              <a:off x="5791200" y="3792593"/>
              <a:ext cx="3044952" cy="849798"/>
            </a:xfrm>
            <a:prstGeom prst="roundRect">
              <a:avLst>
                <a:gd name="adj" fmla="val 10162"/>
              </a:avLst>
            </a:prstGeom>
            <a:gradFill flip="none" rotWithShape="1">
              <a:gsLst>
                <a:gs pos="0">
                  <a:srgbClr val="EF9F9F"/>
                </a:gs>
                <a:gs pos="100000">
                  <a:srgbClr val="FAE2E2"/>
                </a:gs>
              </a:gsLst>
              <a:lin ang="16200000" scaled="1"/>
              <a:tileRect/>
            </a:gradFill>
            <a:ln w="12700" algn="ctr">
              <a:noFill/>
              <a:miter lim="800000"/>
              <a:headEnd/>
              <a:tailEnd/>
            </a:ln>
          </p:spPr>
          <p:txBody>
            <a:bodyPr lIns="36000" tIns="9144" rIns="36000" bIns="9144" anchor="ctr"/>
            <a:lstStyle/>
            <a:p>
              <a:pPr marL="7200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600" dirty="0">
                  <a:solidFill>
                    <a:srgbClr val="000000"/>
                  </a:solidFill>
                  <a:latin typeface="Arial" charset="0"/>
                </a:rPr>
                <a:t>Проблемы выявляются на поздних стадиях на дорогих прототипах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144" name="Straight Connector 59"/>
            <p:cNvCxnSpPr>
              <a:endCxn id="143" idx="1"/>
            </p:cNvCxnSpPr>
            <p:nvPr/>
          </p:nvCxnSpPr>
          <p:spPr>
            <a:xfrm flipV="1">
              <a:off x="4065812" y="4217492"/>
              <a:ext cx="1725388" cy="10862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791515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  <p:grpSp>
        <p:nvGrpSpPr>
          <p:cNvPr id="67" name="Gruppieren 66"/>
          <p:cNvGrpSpPr/>
          <p:nvPr/>
        </p:nvGrpSpPr>
        <p:grpSpPr>
          <a:xfrm>
            <a:off x="5574733" y="1600200"/>
            <a:ext cx="4773387" cy="1231634"/>
            <a:chOff x="4185253" y="2512406"/>
            <a:chExt cx="4773387" cy="1231634"/>
          </a:xfrm>
        </p:grpSpPr>
        <p:sp>
          <p:nvSpPr>
            <p:cNvPr id="70" name="AutoShape 32"/>
            <p:cNvSpPr>
              <a:spLocks noChangeArrowheads="1"/>
            </p:cNvSpPr>
            <p:nvPr/>
          </p:nvSpPr>
          <p:spPr bwMode="auto">
            <a:xfrm>
              <a:off x="5913688" y="2512406"/>
              <a:ext cx="3044952" cy="912206"/>
            </a:xfrm>
            <a:prstGeom prst="roundRect">
              <a:avLst>
                <a:gd name="adj" fmla="val 10162"/>
              </a:avLst>
            </a:prstGeom>
            <a:solidFill>
              <a:srgbClr val="CCFFCC"/>
            </a:solidFill>
            <a:ln w="12700" algn="ctr">
              <a:noFill/>
              <a:miter lim="800000"/>
              <a:headEnd/>
              <a:tailEnd/>
            </a:ln>
          </p:spPr>
          <p:txBody>
            <a:bodyPr lIns="36000" tIns="9144" rIns="36000" bIns="9144" anchor="ctr"/>
            <a:lstStyle/>
            <a:p>
              <a:pPr marL="7200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600" dirty="0">
                  <a:latin typeface="Arial" pitchFamily="34" charset="0"/>
                  <a:cs typeface="Arial" pitchFamily="34" charset="0"/>
                </a:rPr>
                <a:t>Оптимизация системы в целом посредством работы в единой среде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1" name="Straight Connector 61"/>
            <p:cNvCxnSpPr>
              <a:stCxn id="66" idx="3"/>
              <a:endCxn id="70" idx="1"/>
            </p:cNvCxnSpPr>
            <p:nvPr/>
          </p:nvCxnSpPr>
          <p:spPr>
            <a:xfrm flipV="1">
              <a:off x="4185253" y="2968509"/>
              <a:ext cx="1728435" cy="77553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008000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  <p:grpSp>
        <p:nvGrpSpPr>
          <p:cNvPr id="72" name="Gruppieren 71"/>
          <p:cNvGrpSpPr/>
          <p:nvPr/>
        </p:nvGrpSpPr>
        <p:grpSpPr>
          <a:xfrm rot="467567">
            <a:off x="3431999" y="2043503"/>
            <a:ext cx="1140756" cy="812706"/>
            <a:chOff x="2262725" y="1968065"/>
            <a:chExt cx="1447610" cy="1031318"/>
          </a:xfrm>
        </p:grpSpPr>
        <p:sp>
          <p:nvSpPr>
            <p:cNvPr id="73" name="Gebogener Pfeil 72"/>
            <p:cNvSpPr/>
            <p:nvPr/>
          </p:nvSpPr>
          <p:spPr>
            <a:xfrm rot="2700000">
              <a:off x="2679017" y="1968065"/>
              <a:ext cx="1031318" cy="1031318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4974895"/>
                <a:gd name="adj5" fmla="val 12500"/>
              </a:avLst>
            </a:prstGeom>
            <a:gradFill flip="none" rotWithShape="1">
              <a:gsLst>
                <a:gs pos="82000">
                  <a:srgbClr val="609EC8"/>
                </a:gs>
                <a:gs pos="60000">
                  <a:srgbClr val="9CBACC"/>
                </a:gs>
              </a:gsLst>
              <a:lin ang="0" scaled="0"/>
              <a:tileRect/>
            </a:gra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Gebogener Pfeil 73"/>
            <p:cNvSpPr/>
            <p:nvPr/>
          </p:nvSpPr>
          <p:spPr>
            <a:xfrm rot="13500000">
              <a:off x="2262725" y="1968065"/>
              <a:ext cx="1031318" cy="1031318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4974895"/>
                <a:gd name="adj5" fmla="val 12500"/>
              </a:avLst>
            </a:prstGeom>
            <a:gradFill flip="none" rotWithShape="1">
              <a:gsLst>
                <a:gs pos="82000">
                  <a:srgbClr val="609EC8"/>
                </a:gs>
                <a:gs pos="60000">
                  <a:srgbClr val="9CBACC"/>
                </a:gs>
              </a:gsLst>
              <a:lin ang="0" scaled="0"/>
              <a:tileRect/>
            </a:gra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7" name="Gruppieren 116"/>
          <p:cNvGrpSpPr/>
          <p:nvPr/>
        </p:nvGrpSpPr>
        <p:grpSpPr>
          <a:xfrm>
            <a:off x="5580754" y="4953001"/>
            <a:ext cx="4768673" cy="927041"/>
            <a:chOff x="4067479" y="4876799"/>
            <a:chExt cx="4768673" cy="927041"/>
          </a:xfrm>
        </p:grpSpPr>
        <p:sp>
          <p:nvSpPr>
            <p:cNvPr id="118" name="AutoShape 32"/>
            <p:cNvSpPr>
              <a:spLocks noChangeArrowheads="1"/>
            </p:cNvSpPr>
            <p:nvPr/>
          </p:nvSpPr>
          <p:spPr bwMode="auto">
            <a:xfrm>
              <a:off x="5791200" y="4876799"/>
              <a:ext cx="3044952" cy="927041"/>
            </a:xfrm>
            <a:prstGeom prst="roundRect">
              <a:avLst>
                <a:gd name="adj" fmla="val 10162"/>
              </a:avLst>
            </a:prstGeom>
            <a:solidFill>
              <a:srgbClr val="CCFFCC"/>
            </a:solidFill>
            <a:ln w="12700" algn="ctr">
              <a:noFill/>
              <a:miter lim="800000"/>
              <a:headEnd/>
              <a:tailEnd/>
            </a:ln>
          </p:spPr>
          <p:txBody>
            <a:bodyPr lIns="36000" tIns="9144" rIns="36000" bIns="9144" anchor="ctr"/>
            <a:lstStyle/>
            <a:p>
              <a:pPr marL="7200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600" dirty="0">
                  <a:solidFill>
                    <a:srgbClr val="000000"/>
                  </a:solidFill>
                  <a:latin typeface="Arial" charset="0"/>
                </a:rPr>
                <a:t>Экономия времени за счет автоматической генерации кода</a:t>
              </a:r>
              <a:endParaRPr lang="en-US" sz="1600" dirty="0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120" name="Straight Connector 59"/>
            <p:cNvCxnSpPr>
              <a:endCxn id="118" idx="1"/>
            </p:cNvCxnSpPr>
            <p:nvPr/>
          </p:nvCxnSpPr>
          <p:spPr>
            <a:xfrm flipV="1">
              <a:off x="4067479" y="5340320"/>
              <a:ext cx="1723721" cy="11659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008000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  <p:grpSp>
        <p:nvGrpSpPr>
          <p:cNvPr id="124" name="Gruppieren 123"/>
          <p:cNvGrpSpPr/>
          <p:nvPr/>
        </p:nvGrpSpPr>
        <p:grpSpPr>
          <a:xfrm>
            <a:off x="5061582" y="3798570"/>
            <a:ext cx="5287844" cy="1154430"/>
            <a:chOff x="3548308" y="3792593"/>
            <a:chExt cx="5287844" cy="1154430"/>
          </a:xfrm>
        </p:grpSpPr>
        <p:sp>
          <p:nvSpPr>
            <p:cNvPr id="125" name="AutoShape 32"/>
            <p:cNvSpPr>
              <a:spLocks noChangeArrowheads="1"/>
            </p:cNvSpPr>
            <p:nvPr/>
          </p:nvSpPr>
          <p:spPr bwMode="auto">
            <a:xfrm>
              <a:off x="5791200" y="3792593"/>
              <a:ext cx="3044952" cy="849798"/>
            </a:xfrm>
            <a:prstGeom prst="roundRect">
              <a:avLst>
                <a:gd name="adj" fmla="val 10162"/>
              </a:avLst>
            </a:prstGeom>
            <a:solidFill>
              <a:srgbClr val="CCFFCC"/>
            </a:solidFill>
            <a:ln w="12700" algn="ctr">
              <a:noFill/>
              <a:miter lim="800000"/>
              <a:headEnd/>
              <a:tailEnd/>
            </a:ln>
          </p:spPr>
          <p:txBody>
            <a:bodyPr lIns="36000" tIns="9144" rIns="36000" bIns="9144" anchor="ctr"/>
            <a:lstStyle/>
            <a:p>
              <a:pPr algn="ctr">
                <a:buNone/>
                <a:defRPr/>
              </a:pPr>
              <a:r>
                <a:rPr lang="ru-RU" sz="1600" dirty="0">
                  <a:latin typeface="Arial" pitchFamily="34" charset="0"/>
                  <a:cs typeface="Arial" pitchFamily="34" charset="0"/>
                </a:rPr>
                <a:t>Снижение стоимости за счет полунатурных стендов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28" name="Straight Connector 59"/>
            <p:cNvCxnSpPr>
              <a:endCxn id="125" idx="1"/>
            </p:cNvCxnSpPr>
            <p:nvPr/>
          </p:nvCxnSpPr>
          <p:spPr>
            <a:xfrm flipV="1">
              <a:off x="3548308" y="4217492"/>
              <a:ext cx="2242892" cy="72953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008000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  <p:grpSp>
        <p:nvGrpSpPr>
          <p:cNvPr id="146" name="Gruppieren 145"/>
          <p:cNvGrpSpPr/>
          <p:nvPr/>
        </p:nvGrpSpPr>
        <p:grpSpPr>
          <a:xfrm flipH="1">
            <a:off x="1609295" y="1538052"/>
            <a:ext cx="1000070" cy="4839889"/>
            <a:chOff x="3928747" y="1468310"/>
            <a:chExt cx="1000070" cy="4839889"/>
          </a:xfrm>
        </p:grpSpPr>
        <p:sp>
          <p:nvSpPr>
            <p:cNvPr id="147" name="Rounded Rectangle 70"/>
            <p:cNvSpPr/>
            <p:nvPr/>
          </p:nvSpPr>
          <p:spPr bwMode="auto">
            <a:xfrm>
              <a:off x="4267022" y="1468310"/>
              <a:ext cx="661506" cy="4839889"/>
            </a:xfrm>
            <a:prstGeom prst="roundRect">
              <a:avLst>
                <a:gd name="adj" fmla="val 12421"/>
              </a:avLst>
            </a:prstGeom>
            <a:solidFill>
              <a:srgbClr val="E0DCDA"/>
            </a:solidFill>
            <a:ln w="635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innerShdw blurRad="342900">
                <a:schemeClr val="tx1">
                  <a:alpha val="37000"/>
                </a:schemeClr>
              </a:innerShdw>
            </a:effec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2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8" name="TextBox 102"/>
            <p:cNvSpPr txBox="1"/>
            <p:nvPr/>
          </p:nvSpPr>
          <p:spPr>
            <a:xfrm rot="5400000">
              <a:off x="3282813" y="3669072"/>
              <a:ext cx="2953453" cy="33855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ru-RU" sz="1600" b="1" dirty="0">
                  <a:latin typeface="Arial" pitchFamily="34" charset="0"/>
                  <a:cs typeface="Arial" pitchFamily="34" charset="0"/>
                </a:rPr>
                <a:t>Испытания и верификация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49" name="Group 42"/>
            <p:cNvGrpSpPr/>
            <p:nvPr/>
          </p:nvGrpSpPr>
          <p:grpSpPr>
            <a:xfrm>
              <a:off x="3928747" y="1720312"/>
              <a:ext cx="676550" cy="1712953"/>
              <a:chOff x="5181600" y="1720312"/>
              <a:chExt cx="676550" cy="1712953"/>
            </a:xfrm>
          </p:grpSpPr>
          <p:sp>
            <p:nvSpPr>
              <p:cNvPr id="157" name="Bent Arrow 43"/>
              <p:cNvSpPr/>
              <p:nvPr/>
            </p:nvSpPr>
            <p:spPr bwMode="auto">
              <a:xfrm flipH="1">
                <a:off x="5181600" y="1720312"/>
                <a:ext cx="676550" cy="1061289"/>
              </a:xfrm>
              <a:prstGeom prst="bentArrow">
                <a:avLst>
                  <a:gd name="adj1" fmla="val 28923"/>
                  <a:gd name="adj2" fmla="val 22812"/>
                  <a:gd name="adj3" fmla="val 36756"/>
                  <a:gd name="adj4" fmla="val 43750"/>
                </a:avLst>
              </a:prstGeom>
              <a:gradFill flip="none" rotWithShape="1">
                <a:gsLst>
                  <a:gs pos="0">
                    <a:srgbClr val="4E93C2"/>
                  </a:gs>
                  <a:gs pos="100000">
                    <a:srgbClr val="84B3CA"/>
                  </a:gs>
                </a:gsLst>
                <a:lin ang="10800000" scaled="1"/>
                <a:tileRect/>
              </a:gra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8" name="Freeform 44"/>
              <p:cNvSpPr/>
              <p:nvPr/>
            </p:nvSpPr>
            <p:spPr bwMode="auto">
              <a:xfrm flipH="1" flipV="1">
                <a:off x="5181600" y="2158772"/>
                <a:ext cx="676550" cy="1274493"/>
              </a:xfrm>
              <a:custGeom>
                <a:avLst/>
                <a:gdLst>
                  <a:gd name="connsiteX0" fmla="*/ 0 w 676550"/>
                  <a:gd name="connsiteY0" fmla="*/ 1274493 h 1274493"/>
                  <a:gd name="connsiteX1" fmla="*/ 0 w 676550"/>
                  <a:gd name="connsiteY1" fmla="*/ 352486 h 1274493"/>
                  <a:gd name="connsiteX2" fmla="*/ 86694 w 676550"/>
                  <a:gd name="connsiteY2" fmla="*/ 143189 h 1274493"/>
                  <a:gd name="connsiteX3" fmla="*/ 295991 w 676550"/>
                  <a:gd name="connsiteY3" fmla="*/ 56496 h 1274493"/>
                  <a:gd name="connsiteX4" fmla="*/ 427877 w 676550"/>
                  <a:gd name="connsiteY4" fmla="*/ 56495 h 1274493"/>
                  <a:gd name="connsiteX5" fmla="*/ 427877 w 676550"/>
                  <a:gd name="connsiteY5" fmla="*/ 0 h 1274493"/>
                  <a:gd name="connsiteX6" fmla="*/ 676550 w 676550"/>
                  <a:gd name="connsiteY6" fmla="*/ 154335 h 1274493"/>
                  <a:gd name="connsiteX7" fmla="*/ 427877 w 676550"/>
                  <a:gd name="connsiteY7" fmla="*/ 308669 h 1274493"/>
                  <a:gd name="connsiteX8" fmla="*/ 427877 w 676550"/>
                  <a:gd name="connsiteY8" fmla="*/ 252174 h 1274493"/>
                  <a:gd name="connsiteX9" fmla="*/ 295991 w 676550"/>
                  <a:gd name="connsiteY9" fmla="*/ 252174 h 1274493"/>
                  <a:gd name="connsiteX10" fmla="*/ 195679 w 676550"/>
                  <a:gd name="connsiteY10" fmla="*/ 352486 h 1274493"/>
                  <a:gd name="connsiteX11" fmla="*/ 195679 w 676550"/>
                  <a:gd name="connsiteY11" fmla="*/ 1274493 h 1274493"/>
                  <a:gd name="connsiteX12" fmla="*/ 0 w 676550"/>
                  <a:gd name="connsiteY12" fmla="*/ 1274493 h 1274493"/>
                  <a:gd name="connsiteX0" fmla="*/ 0 w 676550"/>
                  <a:gd name="connsiteY0" fmla="*/ 1274493 h 1274493"/>
                  <a:gd name="connsiteX1" fmla="*/ 0 w 676550"/>
                  <a:gd name="connsiteY1" fmla="*/ 352486 h 1274493"/>
                  <a:gd name="connsiteX2" fmla="*/ 86694 w 676550"/>
                  <a:gd name="connsiteY2" fmla="*/ 143189 h 1274493"/>
                  <a:gd name="connsiteX3" fmla="*/ 295991 w 676550"/>
                  <a:gd name="connsiteY3" fmla="*/ 56496 h 1274493"/>
                  <a:gd name="connsiteX4" fmla="*/ 427877 w 676550"/>
                  <a:gd name="connsiteY4" fmla="*/ 56495 h 1274493"/>
                  <a:gd name="connsiteX5" fmla="*/ 427877 w 676550"/>
                  <a:gd name="connsiteY5" fmla="*/ 0 h 1274493"/>
                  <a:gd name="connsiteX6" fmla="*/ 676550 w 676550"/>
                  <a:gd name="connsiteY6" fmla="*/ 154335 h 1274493"/>
                  <a:gd name="connsiteX7" fmla="*/ 427877 w 676550"/>
                  <a:gd name="connsiteY7" fmla="*/ 308669 h 1274493"/>
                  <a:gd name="connsiteX8" fmla="*/ 427877 w 676550"/>
                  <a:gd name="connsiteY8" fmla="*/ 252174 h 1274493"/>
                  <a:gd name="connsiteX9" fmla="*/ 295991 w 676550"/>
                  <a:gd name="connsiteY9" fmla="*/ 252174 h 1274493"/>
                  <a:gd name="connsiteX10" fmla="*/ 195679 w 676550"/>
                  <a:gd name="connsiteY10" fmla="*/ 352486 h 1274493"/>
                  <a:gd name="connsiteX11" fmla="*/ 195679 w 676550"/>
                  <a:gd name="connsiteY11" fmla="*/ 1274493 h 1274493"/>
                  <a:gd name="connsiteX12" fmla="*/ 105050 w 676550"/>
                  <a:gd name="connsiteY12" fmla="*/ 1274265 h 1274493"/>
                  <a:gd name="connsiteX13" fmla="*/ 0 w 676550"/>
                  <a:gd name="connsiteY13" fmla="*/ 1274493 h 1274493"/>
                  <a:gd name="connsiteX0" fmla="*/ 105050 w 676550"/>
                  <a:gd name="connsiteY0" fmla="*/ 1274265 h 1365705"/>
                  <a:gd name="connsiteX1" fmla="*/ 0 w 676550"/>
                  <a:gd name="connsiteY1" fmla="*/ 1274493 h 1365705"/>
                  <a:gd name="connsiteX2" fmla="*/ 0 w 676550"/>
                  <a:gd name="connsiteY2" fmla="*/ 352486 h 1365705"/>
                  <a:gd name="connsiteX3" fmla="*/ 86694 w 676550"/>
                  <a:gd name="connsiteY3" fmla="*/ 143189 h 1365705"/>
                  <a:gd name="connsiteX4" fmla="*/ 295991 w 676550"/>
                  <a:gd name="connsiteY4" fmla="*/ 56496 h 1365705"/>
                  <a:gd name="connsiteX5" fmla="*/ 427877 w 676550"/>
                  <a:gd name="connsiteY5" fmla="*/ 56495 h 1365705"/>
                  <a:gd name="connsiteX6" fmla="*/ 427877 w 676550"/>
                  <a:gd name="connsiteY6" fmla="*/ 0 h 1365705"/>
                  <a:gd name="connsiteX7" fmla="*/ 676550 w 676550"/>
                  <a:gd name="connsiteY7" fmla="*/ 154335 h 1365705"/>
                  <a:gd name="connsiteX8" fmla="*/ 427877 w 676550"/>
                  <a:gd name="connsiteY8" fmla="*/ 308669 h 1365705"/>
                  <a:gd name="connsiteX9" fmla="*/ 427877 w 676550"/>
                  <a:gd name="connsiteY9" fmla="*/ 252174 h 1365705"/>
                  <a:gd name="connsiteX10" fmla="*/ 295991 w 676550"/>
                  <a:gd name="connsiteY10" fmla="*/ 252174 h 1365705"/>
                  <a:gd name="connsiteX11" fmla="*/ 195679 w 676550"/>
                  <a:gd name="connsiteY11" fmla="*/ 352486 h 1365705"/>
                  <a:gd name="connsiteX12" fmla="*/ 195679 w 676550"/>
                  <a:gd name="connsiteY12" fmla="*/ 1274493 h 1365705"/>
                  <a:gd name="connsiteX13" fmla="*/ 196490 w 676550"/>
                  <a:gd name="connsiteY13" fmla="*/ 1365705 h 1365705"/>
                  <a:gd name="connsiteX0" fmla="*/ 105050 w 676550"/>
                  <a:gd name="connsiteY0" fmla="*/ 1274265 h 1274493"/>
                  <a:gd name="connsiteX1" fmla="*/ 0 w 676550"/>
                  <a:gd name="connsiteY1" fmla="*/ 1274493 h 1274493"/>
                  <a:gd name="connsiteX2" fmla="*/ 0 w 676550"/>
                  <a:gd name="connsiteY2" fmla="*/ 352486 h 1274493"/>
                  <a:gd name="connsiteX3" fmla="*/ 86694 w 676550"/>
                  <a:gd name="connsiteY3" fmla="*/ 143189 h 1274493"/>
                  <a:gd name="connsiteX4" fmla="*/ 295991 w 676550"/>
                  <a:gd name="connsiteY4" fmla="*/ 56496 h 1274493"/>
                  <a:gd name="connsiteX5" fmla="*/ 427877 w 676550"/>
                  <a:gd name="connsiteY5" fmla="*/ 56495 h 1274493"/>
                  <a:gd name="connsiteX6" fmla="*/ 427877 w 676550"/>
                  <a:gd name="connsiteY6" fmla="*/ 0 h 1274493"/>
                  <a:gd name="connsiteX7" fmla="*/ 676550 w 676550"/>
                  <a:gd name="connsiteY7" fmla="*/ 154335 h 1274493"/>
                  <a:gd name="connsiteX8" fmla="*/ 427877 w 676550"/>
                  <a:gd name="connsiteY8" fmla="*/ 308669 h 1274493"/>
                  <a:gd name="connsiteX9" fmla="*/ 427877 w 676550"/>
                  <a:gd name="connsiteY9" fmla="*/ 252174 h 1274493"/>
                  <a:gd name="connsiteX10" fmla="*/ 295991 w 676550"/>
                  <a:gd name="connsiteY10" fmla="*/ 252174 h 1274493"/>
                  <a:gd name="connsiteX11" fmla="*/ 195679 w 676550"/>
                  <a:gd name="connsiteY11" fmla="*/ 352486 h 1274493"/>
                  <a:gd name="connsiteX12" fmla="*/ 195679 w 676550"/>
                  <a:gd name="connsiteY12" fmla="*/ 1274493 h 1274493"/>
                  <a:gd name="connsiteX0" fmla="*/ 0 w 676550"/>
                  <a:gd name="connsiteY0" fmla="*/ 1274493 h 1274493"/>
                  <a:gd name="connsiteX1" fmla="*/ 0 w 676550"/>
                  <a:gd name="connsiteY1" fmla="*/ 352486 h 1274493"/>
                  <a:gd name="connsiteX2" fmla="*/ 86694 w 676550"/>
                  <a:gd name="connsiteY2" fmla="*/ 143189 h 1274493"/>
                  <a:gd name="connsiteX3" fmla="*/ 295991 w 676550"/>
                  <a:gd name="connsiteY3" fmla="*/ 56496 h 1274493"/>
                  <a:gd name="connsiteX4" fmla="*/ 427877 w 676550"/>
                  <a:gd name="connsiteY4" fmla="*/ 56495 h 1274493"/>
                  <a:gd name="connsiteX5" fmla="*/ 427877 w 676550"/>
                  <a:gd name="connsiteY5" fmla="*/ 0 h 1274493"/>
                  <a:gd name="connsiteX6" fmla="*/ 676550 w 676550"/>
                  <a:gd name="connsiteY6" fmla="*/ 154335 h 1274493"/>
                  <a:gd name="connsiteX7" fmla="*/ 427877 w 676550"/>
                  <a:gd name="connsiteY7" fmla="*/ 308669 h 1274493"/>
                  <a:gd name="connsiteX8" fmla="*/ 427877 w 676550"/>
                  <a:gd name="connsiteY8" fmla="*/ 252174 h 1274493"/>
                  <a:gd name="connsiteX9" fmla="*/ 295991 w 676550"/>
                  <a:gd name="connsiteY9" fmla="*/ 252174 h 1274493"/>
                  <a:gd name="connsiteX10" fmla="*/ 195679 w 676550"/>
                  <a:gd name="connsiteY10" fmla="*/ 352486 h 1274493"/>
                  <a:gd name="connsiteX11" fmla="*/ 195679 w 676550"/>
                  <a:gd name="connsiteY11" fmla="*/ 1274493 h 1274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76550" h="1274493">
                    <a:moveTo>
                      <a:pt x="0" y="1274493"/>
                    </a:moveTo>
                    <a:lnTo>
                      <a:pt x="0" y="352486"/>
                    </a:lnTo>
                    <a:cubicBezTo>
                      <a:pt x="0" y="273984"/>
                      <a:pt x="31185" y="198698"/>
                      <a:pt x="86694" y="143189"/>
                    </a:cubicBezTo>
                    <a:cubicBezTo>
                      <a:pt x="142203" y="87680"/>
                      <a:pt x="217490" y="56495"/>
                      <a:pt x="295991" y="56496"/>
                    </a:cubicBezTo>
                    <a:lnTo>
                      <a:pt x="427877" y="56495"/>
                    </a:lnTo>
                    <a:lnTo>
                      <a:pt x="427877" y="0"/>
                    </a:lnTo>
                    <a:lnTo>
                      <a:pt x="676550" y="154335"/>
                    </a:lnTo>
                    <a:lnTo>
                      <a:pt x="427877" y="308669"/>
                    </a:lnTo>
                    <a:lnTo>
                      <a:pt x="427877" y="252174"/>
                    </a:lnTo>
                    <a:lnTo>
                      <a:pt x="295991" y="252174"/>
                    </a:lnTo>
                    <a:cubicBezTo>
                      <a:pt x="240590" y="252174"/>
                      <a:pt x="195679" y="297085"/>
                      <a:pt x="195679" y="352486"/>
                    </a:cubicBezTo>
                    <a:lnTo>
                      <a:pt x="195679" y="1274493"/>
                    </a:lnTo>
                  </a:path>
                </a:pathLst>
              </a:custGeom>
              <a:gradFill flip="none" rotWithShape="1">
                <a:gsLst>
                  <a:gs pos="0">
                    <a:srgbClr val="4E93C2"/>
                  </a:gs>
                  <a:gs pos="100000">
                    <a:srgbClr val="84B3CA"/>
                  </a:gs>
                </a:gsLst>
                <a:lin ang="10800000" scaled="1"/>
                <a:tileRect/>
              </a:gra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50" name="Group 45"/>
            <p:cNvGrpSpPr/>
            <p:nvPr/>
          </p:nvGrpSpPr>
          <p:grpSpPr>
            <a:xfrm>
              <a:off x="3928747" y="3124200"/>
              <a:ext cx="676550" cy="2057400"/>
              <a:chOff x="3952600" y="3124200"/>
              <a:chExt cx="676550" cy="2057400"/>
            </a:xfrm>
          </p:grpSpPr>
          <p:sp>
            <p:nvSpPr>
              <p:cNvPr id="155" name="Bent Arrow 46"/>
              <p:cNvSpPr/>
              <p:nvPr/>
            </p:nvSpPr>
            <p:spPr bwMode="auto">
              <a:xfrm flipH="1">
                <a:off x="3952600" y="3124200"/>
                <a:ext cx="676550" cy="1274493"/>
              </a:xfrm>
              <a:prstGeom prst="bentArrow">
                <a:avLst>
                  <a:gd name="adj1" fmla="val 28923"/>
                  <a:gd name="adj2" fmla="val 22812"/>
                  <a:gd name="adj3" fmla="val 36756"/>
                  <a:gd name="adj4" fmla="val 43750"/>
                </a:avLst>
              </a:prstGeom>
              <a:gradFill flip="none" rotWithShape="1">
                <a:gsLst>
                  <a:gs pos="0">
                    <a:srgbClr val="4E93C2"/>
                  </a:gs>
                  <a:gs pos="100000">
                    <a:srgbClr val="84B3CA"/>
                  </a:gs>
                </a:gsLst>
                <a:lin ang="10800000" scaled="1"/>
                <a:tileRect/>
              </a:gra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6" name="Freeform 47"/>
              <p:cNvSpPr/>
              <p:nvPr/>
            </p:nvSpPr>
            <p:spPr bwMode="auto">
              <a:xfrm flipH="1" flipV="1">
                <a:off x="3952600" y="3907107"/>
                <a:ext cx="676550" cy="1274493"/>
              </a:xfrm>
              <a:custGeom>
                <a:avLst/>
                <a:gdLst>
                  <a:gd name="connsiteX0" fmla="*/ 0 w 676550"/>
                  <a:gd name="connsiteY0" fmla="*/ 1274493 h 1274493"/>
                  <a:gd name="connsiteX1" fmla="*/ 0 w 676550"/>
                  <a:gd name="connsiteY1" fmla="*/ 352486 h 1274493"/>
                  <a:gd name="connsiteX2" fmla="*/ 86694 w 676550"/>
                  <a:gd name="connsiteY2" fmla="*/ 143189 h 1274493"/>
                  <a:gd name="connsiteX3" fmla="*/ 295991 w 676550"/>
                  <a:gd name="connsiteY3" fmla="*/ 56496 h 1274493"/>
                  <a:gd name="connsiteX4" fmla="*/ 427877 w 676550"/>
                  <a:gd name="connsiteY4" fmla="*/ 56495 h 1274493"/>
                  <a:gd name="connsiteX5" fmla="*/ 427877 w 676550"/>
                  <a:gd name="connsiteY5" fmla="*/ 0 h 1274493"/>
                  <a:gd name="connsiteX6" fmla="*/ 676550 w 676550"/>
                  <a:gd name="connsiteY6" fmla="*/ 154335 h 1274493"/>
                  <a:gd name="connsiteX7" fmla="*/ 427877 w 676550"/>
                  <a:gd name="connsiteY7" fmla="*/ 308669 h 1274493"/>
                  <a:gd name="connsiteX8" fmla="*/ 427877 w 676550"/>
                  <a:gd name="connsiteY8" fmla="*/ 252174 h 1274493"/>
                  <a:gd name="connsiteX9" fmla="*/ 295991 w 676550"/>
                  <a:gd name="connsiteY9" fmla="*/ 252174 h 1274493"/>
                  <a:gd name="connsiteX10" fmla="*/ 195679 w 676550"/>
                  <a:gd name="connsiteY10" fmla="*/ 352486 h 1274493"/>
                  <a:gd name="connsiteX11" fmla="*/ 195679 w 676550"/>
                  <a:gd name="connsiteY11" fmla="*/ 1274493 h 1274493"/>
                  <a:gd name="connsiteX12" fmla="*/ 0 w 676550"/>
                  <a:gd name="connsiteY12" fmla="*/ 1274493 h 1274493"/>
                  <a:gd name="connsiteX0" fmla="*/ 0 w 676550"/>
                  <a:gd name="connsiteY0" fmla="*/ 1274493 h 1274493"/>
                  <a:gd name="connsiteX1" fmla="*/ 0 w 676550"/>
                  <a:gd name="connsiteY1" fmla="*/ 352486 h 1274493"/>
                  <a:gd name="connsiteX2" fmla="*/ 86694 w 676550"/>
                  <a:gd name="connsiteY2" fmla="*/ 143189 h 1274493"/>
                  <a:gd name="connsiteX3" fmla="*/ 295991 w 676550"/>
                  <a:gd name="connsiteY3" fmla="*/ 56496 h 1274493"/>
                  <a:gd name="connsiteX4" fmla="*/ 427877 w 676550"/>
                  <a:gd name="connsiteY4" fmla="*/ 56495 h 1274493"/>
                  <a:gd name="connsiteX5" fmla="*/ 427877 w 676550"/>
                  <a:gd name="connsiteY5" fmla="*/ 0 h 1274493"/>
                  <a:gd name="connsiteX6" fmla="*/ 676550 w 676550"/>
                  <a:gd name="connsiteY6" fmla="*/ 154335 h 1274493"/>
                  <a:gd name="connsiteX7" fmla="*/ 427877 w 676550"/>
                  <a:gd name="connsiteY7" fmla="*/ 308669 h 1274493"/>
                  <a:gd name="connsiteX8" fmla="*/ 427877 w 676550"/>
                  <a:gd name="connsiteY8" fmla="*/ 252174 h 1274493"/>
                  <a:gd name="connsiteX9" fmla="*/ 295991 w 676550"/>
                  <a:gd name="connsiteY9" fmla="*/ 252174 h 1274493"/>
                  <a:gd name="connsiteX10" fmla="*/ 195679 w 676550"/>
                  <a:gd name="connsiteY10" fmla="*/ 352486 h 1274493"/>
                  <a:gd name="connsiteX11" fmla="*/ 195679 w 676550"/>
                  <a:gd name="connsiteY11" fmla="*/ 1274493 h 1274493"/>
                  <a:gd name="connsiteX12" fmla="*/ 105050 w 676550"/>
                  <a:gd name="connsiteY12" fmla="*/ 1274265 h 1274493"/>
                  <a:gd name="connsiteX13" fmla="*/ 0 w 676550"/>
                  <a:gd name="connsiteY13" fmla="*/ 1274493 h 1274493"/>
                  <a:gd name="connsiteX0" fmla="*/ 105050 w 676550"/>
                  <a:gd name="connsiteY0" fmla="*/ 1274265 h 1365705"/>
                  <a:gd name="connsiteX1" fmla="*/ 0 w 676550"/>
                  <a:gd name="connsiteY1" fmla="*/ 1274493 h 1365705"/>
                  <a:gd name="connsiteX2" fmla="*/ 0 w 676550"/>
                  <a:gd name="connsiteY2" fmla="*/ 352486 h 1365705"/>
                  <a:gd name="connsiteX3" fmla="*/ 86694 w 676550"/>
                  <a:gd name="connsiteY3" fmla="*/ 143189 h 1365705"/>
                  <a:gd name="connsiteX4" fmla="*/ 295991 w 676550"/>
                  <a:gd name="connsiteY4" fmla="*/ 56496 h 1365705"/>
                  <a:gd name="connsiteX5" fmla="*/ 427877 w 676550"/>
                  <a:gd name="connsiteY5" fmla="*/ 56495 h 1365705"/>
                  <a:gd name="connsiteX6" fmla="*/ 427877 w 676550"/>
                  <a:gd name="connsiteY6" fmla="*/ 0 h 1365705"/>
                  <a:gd name="connsiteX7" fmla="*/ 676550 w 676550"/>
                  <a:gd name="connsiteY7" fmla="*/ 154335 h 1365705"/>
                  <a:gd name="connsiteX8" fmla="*/ 427877 w 676550"/>
                  <a:gd name="connsiteY8" fmla="*/ 308669 h 1365705"/>
                  <a:gd name="connsiteX9" fmla="*/ 427877 w 676550"/>
                  <a:gd name="connsiteY9" fmla="*/ 252174 h 1365705"/>
                  <a:gd name="connsiteX10" fmla="*/ 295991 w 676550"/>
                  <a:gd name="connsiteY10" fmla="*/ 252174 h 1365705"/>
                  <a:gd name="connsiteX11" fmla="*/ 195679 w 676550"/>
                  <a:gd name="connsiteY11" fmla="*/ 352486 h 1365705"/>
                  <a:gd name="connsiteX12" fmla="*/ 195679 w 676550"/>
                  <a:gd name="connsiteY12" fmla="*/ 1274493 h 1365705"/>
                  <a:gd name="connsiteX13" fmla="*/ 196490 w 676550"/>
                  <a:gd name="connsiteY13" fmla="*/ 1365705 h 1365705"/>
                  <a:gd name="connsiteX0" fmla="*/ 105050 w 676550"/>
                  <a:gd name="connsiteY0" fmla="*/ 1274265 h 1274493"/>
                  <a:gd name="connsiteX1" fmla="*/ 0 w 676550"/>
                  <a:gd name="connsiteY1" fmla="*/ 1274493 h 1274493"/>
                  <a:gd name="connsiteX2" fmla="*/ 0 w 676550"/>
                  <a:gd name="connsiteY2" fmla="*/ 352486 h 1274493"/>
                  <a:gd name="connsiteX3" fmla="*/ 86694 w 676550"/>
                  <a:gd name="connsiteY3" fmla="*/ 143189 h 1274493"/>
                  <a:gd name="connsiteX4" fmla="*/ 295991 w 676550"/>
                  <a:gd name="connsiteY4" fmla="*/ 56496 h 1274493"/>
                  <a:gd name="connsiteX5" fmla="*/ 427877 w 676550"/>
                  <a:gd name="connsiteY5" fmla="*/ 56495 h 1274493"/>
                  <a:gd name="connsiteX6" fmla="*/ 427877 w 676550"/>
                  <a:gd name="connsiteY6" fmla="*/ 0 h 1274493"/>
                  <a:gd name="connsiteX7" fmla="*/ 676550 w 676550"/>
                  <a:gd name="connsiteY7" fmla="*/ 154335 h 1274493"/>
                  <a:gd name="connsiteX8" fmla="*/ 427877 w 676550"/>
                  <a:gd name="connsiteY8" fmla="*/ 308669 h 1274493"/>
                  <a:gd name="connsiteX9" fmla="*/ 427877 w 676550"/>
                  <a:gd name="connsiteY9" fmla="*/ 252174 h 1274493"/>
                  <a:gd name="connsiteX10" fmla="*/ 295991 w 676550"/>
                  <a:gd name="connsiteY10" fmla="*/ 252174 h 1274493"/>
                  <a:gd name="connsiteX11" fmla="*/ 195679 w 676550"/>
                  <a:gd name="connsiteY11" fmla="*/ 352486 h 1274493"/>
                  <a:gd name="connsiteX12" fmla="*/ 195679 w 676550"/>
                  <a:gd name="connsiteY12" fmla="*/ 1274493 h 1274493"/>
                  <a:gd name="connsiteX0" fmla="*/ 0 w 676550"/>
                  <a:gd name="connsiteY0" fmla="*/ 1274493 h 1274493"/>
                  <a:gd name="connsiteX1" fmla="*/ 0 w 676550"/>
                  <a:gd name="connsiteY1" fmla="*/ 352486 h 1274493"/>
                  <a:gd name="connsiteX2" fmla="*/ 86694 w 676550"/>
                  <a:gd name="connsiteY2" fmla="*/ 143189 h 1274493"/>
                  <a:gd name="connsiteX3" fmla="*/ 295991 w 676550"/>
                  <a:gd name="connsiteY3" fmla="*/ 56496 h 1274493"/>
                  <a:gd name="connsiteX4" fmla="*/ 427877 w 676550"/>
                  <a:gd name="connsiteY4" fmla="*/ 56495 h 1274493"/>
                  <a:gd name="connsiteX5" fmla="*/ 427877 w 676550"/>
                  <a:gd name="connsiteY5" fmla="*/ 0 h 1274493"/>
                  <a:gd name="connsiteX6" fmla="*/ 676550 w 676550"/>
                  <a:gd name="connsiteY6" fmla="*/ 154335 h 1274493"/>
                  <a:gd name="connsiteX7" fmla="*/ 427877 w 676550"/>
                  <a:gd name="connsiteY7" fmla="*/ 308669 h 1274493"/>
                  <a:gd name="connsiteX8" fmla="*/ 427877 w 676550"/>
                  <a:gd name="connsiteY8" fmla="*/ 252174 h 1274493"/>
                  <a:gd name="connsiteX9" fmla="*/ 295991 w 676550"/>
                  <a:gd name="connsiteY9" fmla="*/ 252174 h 1274493"/>
                  <a:gd name="connsiteX10" fmla="*/ 195679 w 676550"/>
                  <a:gd name="connsiteY10" fmla="*/ 352486 h 1274493"/>
                  <a:gd name="connsiteX11" fmla="*/ 195679 w 676550"/>
                  <a:gd name="connsiteY11" fmla="*/ 1274493 h 1274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76550" h="1274493">
                    <a:moveTo>
                      <a:pt x="0" y="1274493"/>
                    </a:moveTo>
                    <a:lnTo>
                      <a:pt x="0" y="352486"/>
                    </a:lnTo>
                    <a:cubicBezTo>
                      <a:pt x="0" y="273984"/>
                      <a:pt x="31185" y="198698"/>
                      <a:pt x="86694" y="143189"/>
                    </a:cubicBezTo>
                    <a:cubicBezTo>
                      <a:pt x="142203" y="87680"/>
                      <a:pt x="217490" y="56495"/>
                      <a:pt x="295991" y="56496"/>
                    </a:cubicBezTo>
                    <a:lnTo>
                      <a:pt x="427877" y="56495"/>
                    </a:lnTo>
                    <a:lnTo>
                      <a:pt x="427877" y="0"/>
                    </a:lnTo>
                    <a:lnTo>
                      <a:pt x="676550" y="154335"/>
                    </a:lnTo>
                    <a:lnTo>
                      <a:pt x="427877" y="308669"/>
                    </a:lnTo>
                    <a:lnTo>
                      <a:pt x="427877" y="252174"/>
                    </a:lnTo>
                    <a:lnTo>
                      <a:pt x="295991" y="252174"/>
                    </a:lnTo>
                    <a:cubicBezTo>
                      <a:pt x="240590" y="252174"/>
                      <a:pt x="195679" y="297085"/>
                      <a:pt x="195679" y="352486"/>
                    </a:cubicBezTo>
                    <a:lnTo>
                      <a:pt x="195679" y="1274493"/>
                    </a:lnTo>
                  </a:path>
                </a:pathLst>
              </a:custGeom>
              <a:gradFill flip="none" rotWithShape="1">
                <a:gsLst>
                  <a:gs pos="0">
                    <a:srgbClr val="4E93C2"/>
                  </a:gs>
                  <a:gs pos="100000">
                    <a:srgbClr val="84B3CA"/>
                  </a:gs>
                </a:gsLst>
                <a:lin ang="10800000" scaled="1"/>
                <a:tileRect/>
              </a:gra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51" name="Group 48"/>
            <p:cNvGrpSpPr/>
            <p:nvPr/>
          </p:nvGrpSpPr>
          <p:grpSpPr>
            <a:xfrm>
              <a:off x="3928747" y="4871277"/>
              <a:ext cx="676550" cy="1436921"/>
              <a:chOff x="3952600" y="4871277"/>
              <a:chExt cx="676550" cy="1436921"/>
            </a:xfrm>
          </p:grpSpPr>
          <p:sp>
            <p:nvSpPr>
              <p:cNvPr id="152" name="Bent Arrow 49"/>
              <p:cNvSpPr/>
              <p:nvPr/>
            </p:nvSpPr>
            <p:spPr bwMode="auto">
              <a:xfrm flipH="1">
                <a:off x="3952600" y="4871277"/>
                <a:ext cx="676550" cy="996123"/>
              </a:xfrm>
              <a:prstGeom prst="bentArrow">
                <a:avLst>
                  <a:gd name="adj1" fmla="val 28923"/>
                  <a:gd name="adj2" fmla="val 22812"/>
                  <a:gd name="adj3" fmla="val 36756"/>
                  <a:gd name="adj4" fmla="val 43750"/>
                </a:avLst>
              </a:prstGeom>
              <a:gradFill flip="none" rotWithShape="1">
                <a:gsLst>
                  <a:gs pos="0">
                    <a:srgbClr val="4E93C2"/>
                  </a:gs>
                  <a:gs pos="100000">
                    <a:srgbClr val="84B3CA"/>
                  </a:gs>
                </a:gsLst>
                <a:lin ang="10800000" scaled="1"/>
                <a:tileRect/>
              </a:gra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3" name="Freeform 62"/>
              <p:cNvSpPr/>
              <p:nvPr/>
            </p:nvSpPr>
            <p:spPr bwMode="auto">
              <a:xfrm flipH="1" flipV="1">
                <a:off x="3952600" y="5410199"/>
                <a:ext cx="676550" cy="897999"/>
              </a:xfrm>
              <a:custGeom>
                <a:avLst/>
                <a:gdLst>
                  <a:gd name="connsiteX0" fmla="*/ 0 w 676550"/>
                  <a:gd name="connsiteY0" fmla="*/ 996123 h 996123"/>
                  <a:gd name="connsiteX1" fmla="*/ 0 w 676550"/>
                  <a:gd name="connsiteY1" fmla="*/ 352486 h 996123"/>
                  <a:gd name="connsiteX2" fmla="*/ 86694 w 676550"/>
                  <a:gd name="connsiteY2" fmla="*/ 143189 h 996123"/>
                  <a:gd name="connsiteX3" fmla="*/ 295991 w 676550"/>
                  <a:gd name="connsiteY3" fmla="*/ 56496 h 996123"/>
                  <a:gd name="connsiteX4" fmla="*/ 427877 w 676550"/>
                  <a:gd name="connsiteY4" fmla="*/ 56495 h 996123"/>
                  <a:gd name="connsiteX5" fmla="*/ 427877 w 676550"/>
                  <a:gd name="connsiteY5" fmla="*/ 0 h 996123"/>
                  <a:gd name="connsiteX6" fmla="*/ 676550 w 676550"/>
                  <a:gd name="connsiteY6" fmla="*/ 154335 h 996123"/>
                  <a:gd name="connsiteX7" fmla="*/ 427877 w 676550"/>
                  <a:gd name="connsiteY7" fmla="*/ 308669 h 996123"/>
                  <a:gd name="connsiteX8" fmla="*/ 427877 w 676550"/>
                  <a:gd name="connsiteY8" fmla="*/ 252174 h 996123"/>
                  <a:gd name="connsiteX9" fmla="*/ 295991 w 676550"/>
                  <a:gd name="connsiteY9" fmla="*/ 252174 h 996123"/>
                  <a:gd name="connsiteX10" fmla="*/ 195679 w 676550"/>
                  <a:gd name="connsiteY10" fmla="*/ 352486 h 996123"/>
                  <a:gd name="connsiteX11" fmla="*/ 195679 w 676550"/>
                  <a:gd name="connsiteY11" fmla="*/ 996123 h 996123"/>
                  <a:gd name="connsiteX12" fmla="*/ 0 w 676550"/>
                  <a:gd name="connsiteY12" fmla="*/ 996123 h 996123"/>
                  <a:gd name="connsiteX0" fmla="*/ 0 w 676550"/>
                  <a:gd name="connsiteY0" fmla="*/ 996123 h 997929"/>
                  <a:gd name="connsiteX1" fmla="*/ 0 w 676550"/>
                  <a:gd name="connsiteY1" fmla="*/ 352486 h 997929"/>
                  <a:gd name="connsiteX2" fmla="*/ 86694 w 676550"/>
                  <a:gd name="connsiteY2" fmla="*/ 143189 h 997929"/>
                  <a:gd name="connsiteX3" fmla="*/ 295991 w 676550"/>
                  <a:gd name="connsiteY3" fmla="*/ 56496 h 997929"/>
                  <a:gd name="connsiteX4" fmla="*/ 427877 w 676550"/>
                  <a:gd name="connsiteY4" fmla="*/ 56495 h 997929"/>
                  <a:gd name="connsiteX5" fmla="*/ 427877 w 676550"/>
                  <a:gd name="connsiteY5" fmla="*/ 0 h 997929"/>
                  <a:gd name="connsiteX6" fmla="*/ 676550 w 676550"/>
                  <a:gd name="connsiteY6" fmla="*/ 154335 h 997929"/>
                  <a:gd name="connsiteX7" fmla="*/ 427877 w 676550"/>
                  <a:gd name="connsiteY7" fmla="*/ 308669 h 997929"/>
                  <a:gd name="connsiteX8" fmla="*/ 427877 w 676550"/>
                  <a:gd name="connsiteY8" fmla="*/ 252174 h 997929"/>
                  <a:gd name="connsiteX9" fmla="*/ 295991 w 676550"/>
                  <a:gd name="connsiteY9" fmla="*/ 252174 h 997929"/>
                  <a:gd name="connsiteX10" fmla="*/ 195679 w 676550"/>
                  <a:gd name="connsiteY10" fmla="*/ 352486 h 997929"/>
                  <a:gd name="connsiteX11" fmla="*/ 195679 w 676550"/>
                  <a:gd name="connsiteY11" fmla="*/ 996123 h 997929"/>
                  <a:gd name="connsiteX12" fmla="*/ 100486 w 676550"/>
                  <a:gd name="connsiteY12" fmla="*/ 997929 h 997929"/>
                  <a:gd name="connsiteX13" fmla="*/ 0 w 676550"/>
                  <a:gd name="connsiteY13" fmla="*/ 996123 h 997929"/>
                  <a:gd name="connsiteX0" fmla="*/ 100486 w 676550"/>
                  <a:gd name="connsiteY0" fmla="*/ 997929 h 1089369"/>
                  <a:gd name="connsiteX1" fmla="*/ 0 w 676550"/>
                  <a:gd name="connsiteY1" fmla="*/ 996123 h 1089369"/>
                  <a:gd name="connsiteX2" fmla="*/ 0 w 676550"/>
                  <a:gd name="connsiteY2" fmla="*/ 352486 h 1089369"/>
                  <a:gd name="connsiteX3" fmla="*/ 86694 w 676550"/>
                  <a:gd name="connsiteY3" fmla="*/ 143189 h 1089369"/>
                  <a:gd name="connsiteX4" fmla="*/ 295991 w 676550"/>
                  <a:gd name="connsiteY4" fmla="*/ 56496 h 1089369"/>
                  <a:gd name="connsiteX5" fmla="*/ 427877 w 676550"/>
                  <a:gd name="connsiteY5" fmla="*/ 56495 h 1089369"/>
                  <a:gd name="connsiteX6" fmla="*/ 427877 w 676550"/>
                  <a:gd name="connsiteY6" fmla="*/ 0 h 1089369"/>
                  <a:gd name="connsiteX7" fmla="*/ 676550 w 676550"/>
                  <a:gd name="connsiteY7" fmla="*/ 154335 h 1089369"/>
                  <a:gd name="connsiteX8" fmla="*/ 427877 w 676550"/>
                  <a:gd name="connsiteY8" fmla="*/ 308669 h 1089369"/>
                  <a:gd name="connsiteX9" fmla="*/ 427877 w 676550"/>
                  <a:gd name="connsiteY9" fmla="*/ 252174 h 1089369"/>
                  <a:gd name="connsiteX10" fmla="*/ 295991 w 676550"/>
                  <a:gd name="connsiteY10" fmla="*/ 252174 h 1089369"/>
                  <a:gd name="connsiteX11" fmla="*/ 195679 w 676550"/>
                  <a:gd name="connsiteY11" fmla="*/ 352486 h 1089369"/>
                  <a:gd name="connsiteX12" fmla="*/ 195679 w 676550"/>
                  <a:gd name="connsiteY12" fmla="*/ 996123 h 1089369"/>
                  <a:gd name="connsiteX13" fmla="*/ 191926 w 676550"/>
                  <a:gd name="connsiteY13" fmla="*/ 1089369 h 1089369"/>
                  <a:gd name="connsiteX0" fmla="*/ 100486 w 676550"/>
                  <a:gd name="connsiteY0" fmla="*/ 997929 h 997929"/>
                  <a:gd name="connsiteX1" fmla="*/ 0 w 676550"/>
                  <a:gd name="connsiteY1" fmla="*/ 996123 h 997929"/>
                  <a:gd name="connsiteX2" fmla="*/ 0 w 676550"/>
                  <a:gd name="connsiteY2" fmla="*/ 352486 h 997929"/>
                  <a:gd name="connsiteX3" fmla="*/ 86694 w 676550"/>
                  <a:gd name="connsiteY3" fmla="*/ 143189 h 997929"/>
                  <a:gd name="connsiteX4" fmla="*/ 295991 w 676550"/>
                  <a:gd name="connsiteY4" fmla="*/ 56496 h 997929"/>
                  <a:gd name="connsiteX5" fmla="*/ 427877 w 676550"/>
                  <a:gd name="connsiteY5" fmla="*/ 56495 h 997929"/>
                  <a:gd name="connsiteX6" fmla="*/ 427877 w 676550"/>
                  <a:gd name="connsiteY6" fmla="*/ 0 h 997929"/>
                  <a:gd name="connsiteX7" fmla="*/ 676550 w 676550"/>
                  <a:gd name="connsiteY7" fmla="*/ 154335 h 997929"/>
                  <a:gd name="connsiteX8" fmla="*/ 427877 w 676550"/>
                  <a:gd name="connsiteY8" fmla="*/ 308669 h 997929"/>
                  <a:gd name="connsiteX9" fmla="*/ 427877 w 676550"/>
                  <a:gd name="connsiteY9" fmla="*/ 252174 h 997929"/>
                  <a:gd name="connsiteX10" fmla="*/ 295991 w 676550"/>
                  <a:gd name="connsiteY10" fmla="*/ 252174 h 997929"/>
                  <a:gd name="connsiteX11" fmla="*/ 195679 w 676550"/>
                  <a:gd name="connsiteY11" fmla="*/ 352486 h 997929"/>
                  <a:gd name="connsiteX12" fmla="*/ 195679 w 676550"/>
                  <a:gd name="connsiteY12" fmla="*/ 996123 h 997929"/>
                  <a:gd name="connsiteX0" fmla="*/ 0 w 676550"/>
                  <a:gd name="connsiteY0" fmla="*/ 996123 h 996123"/>
                  <a:gd name="connsiteX1" fmla="*/ 0 w 676550"/>
                  <a:gd name="connsiteY1" fmla="*/ 352486 h 996123"/>
                  <a:gd name="connsiteX2" fmla="*/ 86694 w 676550"/>
                  <a:gd name="connsiteY2" fmla="*/ 143189 h 996123"/>
                  <a:gd name="connsiteX3" fmla="*/ 295991 w 676550"/>
                  <a:gd name="connsiteY3" fmla="*/ 56496 h 996123"/>
                  <a:gd name="connsiteX4" fmla="*/ 427877 w 676550"/>
                  <a:gd name="connsiteY4" fmla="*/ 56495 h 996123"/>
                  <a:gd name="connsiteX5" fmla="*/ 427877 w 676550"/>
                  <a:gd name="connsiteY5" fmla="*/ 0 h 996123"/>
                  <a:gd name="connsiteX6" fmla="*/ 676550 w 676550"/>
                  <a:gd name="connsiteY6" fmla="*/ 154335 h 996123"/>
                  <a:gd name="connsiteX7" fmla="*/ 427877 w 676550"/>
                  <a:gd name="connsiteY7" fmla="*/ 308669 h 996123"/>
                  <a:gd name="connsiteX8" fmla="*/ 427877 w 676550"/>
                  <a:gd name="connsiteY8" fmla="*/ 252174 h 996123"/>
                  <a:gd name="connsiteX9" fmla="*/ 295991 w 676550"/>
                  <a:gd name="connsiteY9" fmla="*/ 252174 h 996123"/>
                  <a:gd name="connsiteX10" fmla="*/ 195679 w 676550"/>
                  <a:gd name="connsiteY10" fmla="*/ 352486 h 996123"/>
                  <a:gd name="connsiteX11" fmla="*/ 195679 w 676550"/>
                  <a:gd name="connsiteY11" fmla="*/ 996123 h 9961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76550" h="996123">
                    <a:moveTo>
                      <a:pt x="0" y="996123"/>
                    </a:moveTo>
                    <a:lnTo>
                      <a:pt x="0" y="352486"/>
                    </a:lnTo>
                    <a:cubicBezTo>
                      <a:pt x="0" y="273984"/>
                      <a:pt x="31185" y="198698"/>
                      <a:pt x="86694" y="143189"/>
                    </a:cubicBezTo>
                    <a:cubicBezTo>
                      <a:pt x="142203" y="87680"/>
                      <a:pt x="217490" y="56495"/>
                      <a:pt x="295991" y="56496"/>
                    </a:cubicBezTo>
                    <a:lnTo>
                      <a:pt x="427877" y="56495"/>
                    </a:lnTo>
                    <a:lnTo>
                      <a:pt x="427877" y="0"/>
                    </a:lnTo>
                    <a:lnTo>
                      <a:pt x="676550" y="154335"/>
                    </a:lnTo>
                    <a:lnTo>
                      <a:pt x="427877" y="308669"/>
                    </a:lnTo>
                    <a:lnTo>
                      <a:pt x="427877" y="252174"/>
                    </a:lnTo>
                    <a:lnTo>
                      <a:pt x="295991" y="252174"/>
                    </a:lnTo>
                    <a:cubicBezTo>
                      <a:pt x="240590" y="252174"/>
                      <a:pt x="195679" y="297085"/>
                      <a:pt x="195679" y="352486"/>
                    </a:cubicBezTo>
                    <a:lnTo>
                      <a:pt x="195679" y="996123"/>
                    </a:lnTo>
                  </a:path>
                </a:pathLst>
              </a:custGeom>
              <a:gradFill flip="none" rotWithShape="1">
                <a:gsLst>
                  <a:gs pos="0">
                    <a:srgbClr val="4E93C2"/>
                  </a:gs>
                  <a:gs pos="100000">
                    <a:srgbClr val="84B3CA"/>
                  </a:gs>
                </a:gsLst>
                <a:lin ang="10800000" scaled="1"/>
                <a:tileRect/>
              </a:gra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59" name="Gruppieren 158"/>
          <p:cNvGrpSpPr/>
          <p:nvPr/>
        </p:nvGrpSpPr>
        <p:grpSpPr>
          <a:xfrm>
            <a:off x="5577781" y="2662099"/>
            <a:ext cx="4770339" cy="907427"/>
            <a:chOff x="4065813" y="1607293"/>
            <a:chExt cx="4770339" cy="849798"/>
          </a:xfrm>
        </p:grpSpPr>
        <p:sp>
          <p:nvSpPr>
            <p:cNvPr id="160" name="AutoShape 32"/>
            <p:cNvSpPr>
              <a:spLocks noChangeArrowheads="1"/>
            </p:cNvSpPr>
            <p:nvPr/>
          </p:nvSpPr>
          <p:spPr bwMode="auto">
            <a:xfrm>
              <a:off x="5791200" y="1607293"/>
              <a:ext cx="3044952" cy="849798"/>
            </a:xfrm>
            <a:prstGeom prst="roundRect">
              <a:avLst>
                <a:gd name="adj" fmla="val 10162"/>
              </a:avLst>
            </a:prstGeom>
            <a:solidFill>
              <a:srgbClr val="CCFFCC"/>
            </a:solidFill>
            <a:ln w="12700" algn="ctr">
              <a:noFill/>
              <a:miter lim="800000"/>
              <a:headEnd/>
              <a:tailEnd/>
            </a:ln>
          </p:spPr>
          <p:txBody>
            <a:bodyPr lIns="36000" tIns="9144" rIns="36000" bIns="9144" anchor="ctr"/>
            <a:lstStyle/>
            <a:p>
              <a:pPr marL="7200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600" dirty="0">
                  <a:latin typeface="Arial" pitchFamily="34" charset="0"/>
                  <a:cs typeface="Arial" pitchFamily="34" charset="0"/>
                </a:rPr>
                <a:t>Прозрачная связь между ТЗ и дизайном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61" name="Straight Connector 59"/>
            <p:cNvCxnSpPr>
              <a:stCxn id="76" idx="3"/>
              <a:endCxn id="160" idx="1"/>
            </p:cNvCxnSpPr>
            <p:nvPr/>
          </p:nvCxnSpPr>
          <p:spPr>
            <a:xfrm>
              <a:off x="4065813" y="1834446"/>
              <a:ext cx="1725387" cy="197746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008000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243758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animBg="1"/>
      <p:bldP spid="110" grpId="0" animBg="1"/>
      <p:bldP spid="111" grpId="0" animBg="1"/>
      <p:bldP spid="126" grpId="0"/>
      <p:bldP spid="145" grpId="0" animBg="1"/>
      <p:bldP spid="116" grpId="0" animBg="1"/>
      <p:bldP spid="76" grpId="0" animBg="1"/>
      <p:bldP spid="91" grpId="0" animBg="1"/>
      <p:bldP spid="90" grpId="0" animBg="1"/>
      <p:bldP spid="9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6121638" y="2662558"/>
            <a:ext cx="2232000" cy="1360525"/>
            <a:chOff x="4612719" y="2662557"/>
            <a:chExt cx="2232000" cy="1360525"/>
          </a:xfrm>
        </p:grpSpPr>
        <p:grpSp>
          <p:nvGrpSpPr>
            <p:cNvPr id="7" name="Gruppieren 6"/>
            <p:cNvGrpSpPr/>
            <p:nvPr/>
          </p:nvGrpSpPr>
          <p:grpSpPr>
            <a:xfrm>
              <a:off x="4612719" y="2662557"/>
              <a:ext cx="2232000" cy="1360525"/>
              <a:chOff x="4612719" y="2662557"/>
              <a:chExt cx="2232000" cy="1360525"/>
            </a:xfrm>
          </p:grpSpPr>
          <p:sp>
            <p:nvSpPr>
              <p:cNvPr id="101" name="Rounded Rectangle 79"/>
              <p:cNvSpPr/>
              <p:nvPr/>
            </p:nvSpPr>
            <p:spPr bwMode="auto">
              <a:xfrm>
                <a:off x="4612719" y="2691082"/>
                <a:ext cx="2232000" cy="1332000"/>
              </a:xfrm>
              <a:prstGeom prst="roundRect">
                <a:avLst>
                  <a:gd name="adj" fmla="val 4281"/>
                </a:avLst>
              </a:prstGeom>
              <a:solidFill>
                <a:srgbClr val="E0DCDA"/>
              </a:solidFill>
              <a:ln w="6350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innerShdw blurRad="342900">
                  <a:schemeClr val="tx1">
                    <a:alpha val="37000"/>
                  </a:schemeClr>
                </a:inn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8" name="Rounded Rectangle 80"/>
              <p:cNvSpPr/>
              <p:nvPr/>
            </p:nvSpPr>
            <p:spPr bwMode="auto">
              <a:xfrm>
                <a:off x="4703934" y="2927472"/>
                <a:ext cx="2042799" cy="1038017"/>
              </a:xfrm>
              <a:prstGeom prst="roundRect">
                <a:avLst>
                  <a:gd name="adj" fmla="val 5468"/>
                </a:avLst>
              </a:prstGeom>
              <a:solidFill>
                <a:schemeClr val="bg1"/>
              </a:solidFill>
              <a:ln w="285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18288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2" name="TextBox 69"/>
              <p:cNvSpPr txBox="1"/>
              <p:nvPr/>
            </p:nvSpPr>
            <p:spPr>
              <a:xfrm>
                <a:off x="4612719" y="2662557"/>
                <a:ext cx="2232000" cy="338554"/>
              </a:xfrm>
              <a:prstGeom prst="rect">
                <a:avLst/>
              </a:prstGeom>
              <a:noFill/>
            </p:spPr>
            <p:txBody>
              <a:bodyPr wrap="square" lIns="0" rIns="0" rtlCol="0" anchor="ctr">
                <a:spAutoFit/>
              </a:bodyPr>
              <a:lstStyle/>
              <a:p>
                <a:pPr algn="ctr"/>
                <a:r>
                  <a:rPr lang="ru-RU" sz="1600" b="1" dirty="0">
                    <a:latin typeface="Arial" pitchFamily="34" charset="0"/>
                    <a:cs typeface="Arial" pitchFamily="34" charset="0"/>
                  </a:rPr>
                  <a:t>Компоненты</a:t>
                </a:r>
                <a:endParaRPr lang="en-US" sz="1600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63" name="Gruppieren 162"/>
            <p:cNvGrpSpPr/>
            <p:nvPr/>
          </p:nvGrpSpPr>
          <p:grpSpPr>
            <a:xfrm>
              <a:off x="4760759" y="2974615"/>
              <a:ext cx="924862" cy="900000"/>
              <a:chOff x="4902926" y="2974615"/>
              <a:chExt cx="924862" cy="900000"/>
            </a:xfrm>
          </p:grpSpPr>
          <p:sp>
            <p:nvSpPr>
              <p:cNvPr id="164" name="Rectangle 41"/>
              <p:cNvSpPr/>
              <p:nvPr/>
            </p:nvSpPr>
            <p:spPr bwMode="auto">
              <a:xfrm>
                <a:off x="4902926" y="2974615"/>
                <a:ext cx="924862" cy="900000"/>
              </a:xfrm>
              <a:prstGeom prst="rect">
                <a:avLst/>
              </a:prstGeom>
              <a:solidFill>
                <a:srgbClr val="B2B2B2"/>
              </a:solidFill>
              <a:ln>
                <a:headEnd type="none" w="med" len="med"/>
                <a:tailEnd type="none" w="med" len="med"/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0" tIns="45720" rIns="0" bIns="45720" numCol="1" rtlCol="0" anchor="b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1200" b="1" dirty="0">
                    <a:solidFill>
                      <a:schemeClr val="tx1"/>
                    </a:solidFill>
                    <a:latin typeface="+mj-lt"/>
                  </a:rPr>
                  <a:t>МКЭ</a:t>
                </a:r>
                <a:endParaRPr lang="en-US" sz="1200" b="1" dirty="0">
                  <a:solidFill>
                    <a:schemeClr val="tx1"/>
                  </a:solidFill>
                  <a:latin typeface="+mj-lt"/>
                </a:endParaRPr>
              </a:p>
            </p:txBody>
          </p:sp>
          <p:pic>
            <p:nvPicPr>
              <p:cNvPr id="165" name="Picture 4" descr="http://www.zmulate.com/_/rsrc/1231463684581/examples/bevel_gear_stress.png?height=293&amp;width=420"/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grayscl/>
              </a:blip>
              <a:srcRect l="41130" t="22824" r="5989" b="32062"/>
              <a:stretch/>
            </p:blipFill>
            <p:spPr bwMode="auto">
              <a:xfrm>
                <a:off x="4953133" y="3088667"/>
                <a:ext cx="844553" cy="502643"/>
              </a:xfrm>
              <a:prstGeom prst="rect">
                <a:avLst/>
              </a:prstGeom>
              <a:noFill/>
              <a:ln>
                <a:solidFill>
                  <a:srgbClr val="5F5F5F"/>
                </a:solidFill>
              </a:ln>
            </p:spPr>
          </p:pic>
        </p:grpSp>
        <p:grpSp>
          <p:nvGrpSpPr>
            <p:cNvPr id="168" name="Gruppieren 167"/>
            <p:cNvGrpSpPr/>
            <p:nvPr/>
          </p:nvGrpSpPr>
          <p:grpSpPr>
            <a:xfrm>
              <a:off x="5757978" y="2974615"/>
              <a:ext cx="924862" cy="900000"/>
              <a:chOff x="5757978" y="2974615"/>
              <a:chExt cx="924862" cy="900000"/>
            </a:xfrm>
          </p:grpSpPr>
          <p:sp>
            <p:nvSpPr>
              <p:cNvPr id="169" name="Rectangle 41"/>
              <p:cNvSpPr/>
              <p:nvPr/>
            </p:nvSpPr>
            <p:spPr bwMode="auto">
              <a:xfrm>
                <a:off x="5757978" y="2974615"/>
                <a:ext cx="924862" cy="900000"/>
              </a:xfrm>
              <a:prstGeom prst="rect">
                <a:avLst/>
              </a:prstGeom>
              <a:solidFill>
                <a:srgbClr val="B2B2B2"/>
              </a:solidFill>
              <a:ln>
                <a:headEnd type="none" w="med" len="med"/>
                <a:tailEnd type="none" w="med" len="med"/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0" tIns="45720" rIns="0" bIns="45720" numCol="1" rtlCol="0" anchor="b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b="1" dirty="0">
                    <a:solidFill>
                      <a:schemeClr val="tx1"/>
                    </a:solidFill>
                    <a:latin typeface="+mj-lt"/>
                  </a:rPr>
                  <a:t>SPICE</a:t>
                </a:r>
              </a:p>
            </p:txBody>
          </p:sp>
          <p:pic>
            <p:nvPicPr>
              <p:cNvPr id="170" name="Picture 2" descr="1234.JP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grayscl/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rightnessContrast bright="40000" contrast="2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706" t="17198" r="36229" b="32046"/>
              <a:stretch/>
            </p:blipFill>
            <p:spPr bwMode="auto">
              <a:xfrm>
                <a:off x="5798132" y="3088666"/>
                <a:ext cx="844553" cy="504387"/>
              </a:xfrm>
              <a:prstGeom prst="rect">
                <a:avLst/>
              </a:prstGeom>
              <a:noFill/>
              <a:ln>
                <a:solidFill>
                  <a:srgbClr val="5F5F5F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166" name="Left-Right Arrow 143"/>
          <p:cNvSpPr/>
          <p:nvPr/>
        </p:nvSpPr>
        <p:spPr>
          <a:xfrm rot="2301430">
            <a:off x="4913989" y="2144596"/>
            <a:ext cx="1412396" cy="304800"/>
          </a:xfrm>
          <a:prstGeom prst="leftRightArrow">
            <a:avLst>
              <a:gd name="adj1" fmla="val 61374"/>
              <a:gd name="adj2" fmla="val 79760"/>
            </a:avLst>
          </a:prstGeom>
          <a:gradFill flip="none" rotWithShape="1">
            <a:gsLst>
              <a:gs pos="82000">
                <a:srgbClr val="609EC8"/>
              </a:gs>
              <a:gs pos="60000">
                <a:srgbClr val="9CBACC"/>
              </a:gs>
            </a:gsLst>
            <a:lin ang="0" scaled="0"/>
            <a:tileRect/>
          </a:gra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AutoShape 19"/>
          <p:cNvSpPr>
            <a:spLocks noChangeArrowheads="1"/>
          </p:cNvSpPr>
          <p:nvPr/>
        </p:nvSpPr>
        <p:spPr bwMode="auto">
          <a:xfrm>
            <a:off x="2466500" y="6103620"/>
            <a:ext cx="3108233" cy="274320"/>
          </a:xfrm>
          <a:prstGeom prst="roundRect">
            <a:avLst>
              <a:gd name="adj" fmla="val 8662"/>
            </a:avLst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9144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600" b="1" dirty="0">
                <a:latin typeface="Arial" pitchFamily="34" charset="0"/>
                <a:cs typeface="Arial" pitchFamily="34" charset="0"/>
              </a:rPr>
              <a:t>Интеграция и тестирование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Left-Right Arrow 143"/>
          <p:cNvSpPr/>
          <p:nvPr/>
        </p:nvSpPr>
        <p:spPr>
          <a:xfrm rot="5400000">
            <a:off x="3575718" y="5574904"/>
            <a:ext cx="889797" cy="304800"/>
          </a:xfrm>
          <a:prstGeom prst="leftRightArrow">
            <a:avLst>
              <a:gd name="adj1" fmla="val 66732"/>
              <a:gd name="adj2" fmla="val 58331"/>
            </a:avLst>
          </a:prstGeom>
          <a:gradFill flip="none" rotWithShape="1">
            <a:gsLst>
              <a:gs pos="82000">
                <a:srgbClr val="609EC8"/>
              </a:gs>
              <a:gs pos="60000">
                <a:srgbClr val="9CBACC"/>
              </a:gs>
            </a:gsLst>
            <a:lin ang="0" scaled="0"/>
            <a:tileRect/>
          </a:gra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2" name="Gruppieren 111"/>
          <p:cNvGrpSpPr/>
          <p:nvPr/>
        </p:nvGrpSpPr>
        <p:grpSpPr>
          <a:xfrm>
            <a:off x="2466500" y="4570718"/>
            <a:ext cx="3108232" cy="1373532"/>
            <a:chOff x="957581" y="4570718"/>
            <a:chExt cx="3108232" cy="1373532"/>
          </a:xfrm>
        </p:grpSpPr>
        <p:sp>
          <p:nvSpPr>
            <p:cNvPr id="113" name="Rounded Rectangle 66"/>
            <p:cNvSpPr/>
            <p:nvPr/>
          </p:nvSpPr>
          <p:spPr bwMode="auto">
            <a:xfrm>
              <a:off x="957581" y="4572650"/>
              <a:ext cx="3108232" cy="1371600"/>
            </a:xfrm>
            <a:prstGeom prst="roundRect">
              <a:avLst>
                <a:gd name="adj" fmla="val 8311"/>
              </a:avLst>
            </a:prstGeom>
            <a:solidFill>
              <a:srgbClr val="E0DCDA"/>
            </a:solidFill>
            <a:ln w="635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innerShdw blurRad="342900">
                <a:schemeClr val="tx1">
                  <a:alpha val="37000"/>
                </a:schemeClr>
              </a:inn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" name="Rounded Rectangle 80"/>
            <p:cNvSpPr/>
            <p:nvPr/>
          </p:nvSpPr>
          <p:spPr bwMode="auto">
            <a:xfrm>
              <a:off x="1014926" y="4833888"/>
              <a:ext cx="2978152" cy="1038017"/>
            </a:xfrm>
            <a:prstGeom prst="roundRect">
              <a:avLst>
                <a:gd name="adj" fmla="val 5468"/>
              </a:avLst>
            </a:prstGeom>
            <a:solidFill>
              <a:schemeClr val="bg1"/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18288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" name="TextBox 47"/>
            <p:cNvSpPr txBox="1"/>
            <p:nvPr/>
          </p:nvSpPr>
          <p:spPr>
            <a:xfrm>
              <a:off x="957581" y="4570718"/>
              <a:ext cx="3108232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ru-RU" sz="1600" b="1" dirty="0">
                  <a:latin typeface="Arial" pitchFamily="34" charset="0"/>
                  <a:cs typeface="Arial" pitchFamily="34" charset="0"/>
                </a:rPr>
                <a:t>Реализация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" name="Gruppieren 15"/>
          <p:cNvGrpSpPr/>
          <p:nvPr/>
        </p:nvGrpSpPr>
        <p:grpSpPr>
          <a:xfrm>
            <a:off x="2576114" y="4893362"/>
            <a:ext cx="925200" cy="896400"/>
            <a:chOff x="978258" y="4826670"/>
            <a:chExt cx="925200" cy="896400"/>
          </a:xfrm>
        </p:grpSpPr>
        <p:sp>
          <p:nvSpPr>
            <p:cNvPr id="109" name="Rectangle 66"/>
            <p:cNvSpPr/>
            <p:nvPr/>
          </p:nvSpPr>
          <p:spPr bwMode="auto">
            <a:xfrm>
              <a:off x="978258" y="4826670"/>
              <a:ext cx="925200" cy="896400"/>
            </a:xfrm>
            <a:prstGeom prst="rect">
              <a:avLst/>
            </a:prstGeom>
            <a:solidFill>
              <a:srgbClr val="B2B2B2"/>
            </a:solidFill>
            <a:ln>
              <a:headEnd type="none" w="med" len="med"/>
              <a:tailEnd type="none" w="med" len="med"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0" tIns="45720" rIns="0" bIns="45720" numCol="1" rtlCol="0" anchor="b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200" b="1" dirty="0">
                  <a:solidFill>
                    <a:schemeClr val="tx1"/>
                  </a:solidFill>
                  <a:latin typeface="+mj-lt"/>
                </a:rPr>
                <a:t>Встроенное ПО</a:t>
              </a:r>
              <a:endParaRPr lang="en-US" sz="1200" b="1" dirty="0">
                <a:solidFill>
                  <a:schemeClr val="tx1"/>
                </a:solidFill>
                <a:latin typeface="+mj-lt"/>
              </a:endParaRPr>
            </a:p>
          </p:txBody>
        </p:sp>
        <p:pic>
          <p:nvPicPr>
            <p:cNvPr id="1028" name="Picture 4" descr="29303.JPG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478" t="13342" r="12251" b="13027"/>
            <a:stretch/>
          </p:blipFill>
          <p:spPr bwMode="auto">
            <a:xfrm>
              <a:off x="1115161" y="4887784"/>
              <a:ext cx="654234" cy="4174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4" name="Gruppieren 133"/>
          <p:cNvGrpSpPr/>
          <p:nvPr/>
        </p:nvGrpSpPr>
        <p:grpSpPr>
          <a:xfrm>
            <a:off x="4134304" y="4907441"/>
            <a:ext cx="925200" cy="896400"/>
            <a:chOff x="2434453" y="4977182"/>
            <a:chExt cx="925200" cy="896400"/>
          </a:xfrm>
        </p:grpSpPr>
        <p:sp>
          <p:nvSpPr>
            <p:cNvPr id="137" name="Rectangle 66"/>
            <p:cNvSpPr/>
            <p:nvPr/>
          </p:nvSpPr>
          <p:spPr bwMode="auto">
            <a:xfrm>
              <a:off x="2434453" y="4977182"/>
              <a:ext cx="925200" cy="896400"/>
            </a:xfrm>
            <a:prstGeom prst="rect">
              <a:avLst/>
            </a:prstGeom>
            <a:solidFill>
              <a:srgbClr val="B2B2B2"/>
            </a:solidFill>
            <a:ln>
              <a:headEnd type="none" w="med" len="med"/>
              <a:tailEnd type="none" w="med" len="med"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0" tIns="45720" rIns="0" bIns="45720" numCol="1" rtlCol="0" anchor="b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200" b="1" dirty="0">
                  <a:solidFill>
                    <a:schemeClr val="tx1"/>
                  </a:solidFill>
                  <a:latin typeface="+mj-lt"/>
                </a:rPr>
                <a:t>Стенды </a:t>
              </a:r>
              <a:r>
                <a:rPr lang="ru-RU" sz="1200" b="1" dirty="0" err="1">
                  <a:solidFill>
                    <a:schemeClr val="tx1"/>
                  </a:solidFill>
                  <a:latin typeface="+mj-lt"/>
                </a:rPr>
                <a:t>дял</a:t>
              </a:r>
              <a:r>
                <a:rPr lang="ru-RU" sz="1200" b="1" dirty="0">
                  <a:solidFill>
                    <a:schemeClr val="tx1"/>
                  </a:solidFill>
                  <a:latin typeface="+mj-lt"/>
                </a:rPr>
                <a:t> испытаний</a:t>
              </a:r>
              <a:endParaRPr lang="en-US" sz="1200" b="1" dirty="0">
                <a:solidFill>
                  <a:schemeClr val="tx1"/>
                </a:solidFill>
                <a:latin typeface="+mj-lt"/>
              </a:endParaRPr>
            </a:p>
          </p:txBody>
        </p:sp>
        <p:pic>
          <p:nvPicPr>
            <p:cNvPr id="139" name="Picture 30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6951" y="5075905"/>
              <a:ext cx="800204" cy="493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5" name="Left-Right Arrow 143"/>
          <p:cNvSpPr/>
          <p:nvPr/>
        </p:nvSpPr>
        <p:spPr>
          <a:xfrm rot="5400000">
            <a:off x="4152007" y="4041228"/>
            <a:ext cx="889797" cy="304800"/>
          </a:xfrm>
          <a:prstGeom prst="leftRightArrow">
            <a:avLst>
              <a:gd name="adj1" fmla="val 61374"/>
              <a:gd name="adj2" fmla="val 79760"/>
            </a:avLst>
          </a:prstGeom>
          <a:gradFill flip="none" rotWithShape="1">
            <a:gsLst>
              <a:gs pos="82000">
                <a:srgbClr val="609EC8"/>
              </a:gs>
              <a:gs pos="60000">
                <a:srgbClr val="9CBACC"/>
              </a:gs>
            </a:gsLst>
            <a:lin ang="0" scaled="0"/>
            <a:tileRect/>
          </a:gra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2" name="Straight Arrow Connector 57"/>
          <p:cNvCxnSpPr/>
          <p:nvPr/>
        </p:nvCxnSpPr>
        <p:spPr>
          <a:xfrm flipH="1">
            <a:off x="3038714" y="3875487"/>
            <a:ext cx="0" cy="766904"/>
          </a:xfrm>
          <a:prstGeom prst="straightConnector1">
            <a:avLst/>
          </a:prstGeom>
          <a:ln w="50800" cap="rnd" cmpd="sng">
            <a:solidFill>
              <a:schemeClr val="accent5">
                <a:lumMod val="75000"/>
              </a:schemeClr>
            </a:solidFill>
            <a:prstDash val="solid"/>
            <a:round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Left-Right Arrow 143"/>
          <p:cNvSpPr/>
          <p:nvPr/>
        </p:nvSpPr>
        <p:spPr>
          <a:xfrm rot="5400000">
            <a:off x="2593816" y="4041227"/>
            <a:ext cx="889797" cy="304800"/>
          </a:xfrm>
          <a:prstGeom prst="leftRightArrow">
            <a:avLst>
              <a:gd name="adj1" fmla="val 61374"/>
              <a:gd name="adj2" fmla="val 79760"/>
            </a:avLst>
          </a:prstGeom>
          <a:gradFill flip="none" rotWithShape="1">
            <a:gsLst>
              <a:gs pos="82000">
                <a:srgbClr val="609EC8"/>
              </a:gs>
              <a:gs pos="60000">
                <a:srgbClr val="9CBACC"/>
              </a:gs>
            </a:gsLst>
            <a:lin ang="0" scaled="0"/>
            <a:tileRect/>
          </a:gra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AutoShape 19"/>
          <p:cNvSpPr>
            <a:spLocks noChangeArrowheads="1"/>
          </p:cNvSpPr>
          <p:nvPr/>
        </p:nvSpPr>
        <p:spPr bwMode="auto">
          <a:xfrm>
            <a:off x="2466500" y="1458392"/>
            <a:ext cx="3108233" cy="752108"/>
          </a:xfrm>
          <a:prstGeom prst="roundRect">
            <a:avLst>
              <a:gd name="adj" fmla="val 13489"/>
            </a:avLst>
          </a:prstGeom>
          <a:solidFill>
            <a:srgbClr val="E0DCDA"/>
          </a:solidFill>
          <a:ln w="63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innerShdw blurRad="342900">
              <a:schemeClr val="tx1">
                <a:alpha val="37000"/>
              </a:scheme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TextBox 69"/>
          <p:cNvSpPr txBox="1"/>
          <p:nvPr/>
        </p:nvSpPr>
        <p:spPr>
          <a:xfrm>
            <a:off x="2466500" y="2662557"/>
            <a:ext cx="3108232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DESIGN</a:t>
            </a:r>
          </a:p>
        </p:txBody>
      </p:sp>
      <p:grpSp>
        <p:nvGrpSpPr>
          <p:cNvPr id="62" name="Gruppieren 61"/>
          <p:cNvGrpSpPr/>
          <p:nvPr/>
        </p:nvGrpSpPr>
        <p:grpSpPr>
          <a:xfrm>
            <a:off x="2466500" y="2662558"/>
            <a:ext cx="3108233" cy="1360525"/>
            <a:chOff x="957580" y="2662557"/>
            <a:chExt cx="3108233" cy="1360525"/>
          </a:xfrm>
        </p:grpSpPr>
        <p:sp>
          <p:nvSpPr>
            <p:cNvPr id="64" name="Rounded Rectangle 79"/>
            <p:cNvSpPr/>
            <p:nvPr/>
          </p:nvSpPr>
          <p:spPr bwMode="auto">
            <a:xfrm>
              <a:off x="957580" y="2691082"/>
              <a:ext cx="3108233" cy="1332000"/>
            </a:xfrm>
            <a:prstGeom prst="roundRect">
              <a:avLst>
                <a:gd name="adj" fmla="val 4281"/>
              </a:avLst>
            </a:prstGeom>
            <a:solidFill>
              <a:srgbClr val="E0DCDA"/>
            </a:solidFill>
            <a:ln w="635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innerShdw blurRad="342900">
                <a:schemeClr val="tx1">
                  <a:alpha val="37000"/>
                </a:schemeClr>
              </a:inn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Rounded Rectangle 80"/>
            <p:cNvSpPr/>
            <p:nvPr/>
          </p:nvSpPr>
          <p:spPr bwMode="auto">
            <a:xfrm>
              <a:off x="1014926" y="2927472"/>
              <a:ext cx="2978152" cy="1038017"/>
            </a:xfrm>
            <a:prstGeom prst="roundRect">
              <a:avLst>
                <a:gd name="adj" fmla="val 5468"/>
              </a:avLst>
            </a:prstGeom>
            <a:solidFill>
              <a:schemeClr val="bg1"/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18288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TextBox 69"/>
            <p:cNvSpPr txBox="1"/>
            <p:nvPr/>
          </p:nvSpPr>
          <p:spPr>
            <a:xfrm>
              <a:off x="957581" y="2662557"/>
              <a:ext cx="3108232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ru-RU" sz="1600" b="1" dirty="0">
                  <a:latin typeface="Arial" pitchFamily="34" charset="0"/>
                  <a:cs typeface="Arial" pitchFamily="34" charset="0"/>
                </a:rPr>
                <a:t>Системный уровень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2579598" y="2974615"/>
            <a:ext cx="2875695" cy="900872"/>
            <a:chOff x="1070678" y="2974615"/>
            <a:chExt cx="2875695" cy="900872"/>
          </a:xfrm>
        </p:grpSpPr>
        <p:grpSp>
          <p:nvGrpSpPr>
            <p:cNvPr id="61" name="Gruppieren 91"/>
            <p:cNvGrpSpPr/>
            <p:nvPr/>
          </p:nvGrpSpPr>
          <p:grpSpPr>
            <a:xfrm>
              <a:off x="1070678" y="2980259"/>
              <a:ext cx="924864" cy="895228"/>
              <a:chOff x="4166646" y="3185785"/>
              <a:chExt cx="1111737" cy="1076114"/>
            </a:xfrm>
          </p:grpSpPr>
          <p:sp>
            <p:nvSpPr>
              <p:cNvPr id="63" name="Rectangle 65"/>
              <p:cNvSpPr/>
              <p:nvPr/>
            </p:nvSpPr>
            <p:spPr bwMode="auto">
              <a:xfrm>
                <a:off x="4166646" y="3185785"/>
                <a:ext cx="1111737" cy="1076114"/>
              </a:xfrm>
              <a:prstGeom prst="rect">
                <a:avLst/>
              </a:prstGeom>
              <a:solidFill>
                <a:srgbClr val="B2B2B2"/>
              </a:solidFill>
              <a:ln>
                <a:headEnd type="none" w="med" len="med"/>
                <a:tailEnd type="none" w="med" len="med"/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0" tIns="45720" rIns="0" bIns="45720" numCol="1" rtlCol="0" anchor="b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1200" b="1" dirty="0">
                    <a:solidFill>
                      <a:schemeClr val="tx1"/>
                    </a:solidFill>
                    <a:latin typeface="+mj-lt"/>
                  </a:rPr>
                  <a:t>АСУ</a:t>
                </a:r>
                <a:endParaRPr lang="en-US" sz="1200" b="1" dirty="0">
                  <a:solidFill>
                    <a:schemeClr val="tx1"/>
                  </a:solidFill>
                  <a:latin typeface="+mj-lt"/>
                </a:endParaRPr>
              </a:p>
            </p:txBody>
          </p:sp>
          <p:grpSp>
            <p:nvGrpSpPr>
              <p:cNvPr id="69" name="Gruppieren 75"/>
              <p:cNvGrpSpPr/>
              <p:nvPr/>
            </p:nvGrpSpPr>
            <p:grpSpPr>
              <a:xfrm>
                <a:off x="4247182" y="3496079"/>
                <a:ext cx="952863" cy="323445"/>
                <a:chOff x="-210741" y="5570873"/>
                <a:chExt cx="3549965" cy="1205020"/>
              </a:xfrm>
            </p:grpSpPr>
            <p:sp>
              <p:nvSpPr>
                <p:cNvPr id="75" name="Abgerundetes Rechteck 74"/>
                <p:cNvSpPr/>
                <p:nvPr/>
              </p:nvSpPr>
              <p:spPr>
                <a:xfrm>
                  <a:off x="1753442" y="5570873"/>
                  <a:ext cx="616968" cy="457517"/>
                </a:xfrm>
                <a:prstGeom prst="roundRect">
                  <a:avLst/>
                </a:prstGeom>
                <a:solidFill>
                  <a:srgbClr val="777777"/>
                </a:solidFill>
                <a:ln w="38100">
                  <a:solidFill>
                    <a:srgbClr val="77777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1400" b="1"/>
                </a:p>
              </p:txBody>
            </p:sp>
            <p:cxnSp>
              <p:nvCxnSpPr>
                <p:cNvPr id="79" name="Gerade Verbindung mit Pfeil 78"/>
                <p:cNvCxnSpPr>
                  <a:stCxn id="75" idx="1"/>
                </p:cNvCxnSpPr>
                <p:nvPr/>
              </p:nvCxnSpPr>
              <p:spPr>
                <a:xfrm rot="10800000">
                  <a:off x="1078579" y="5799410"/>
                  <a:ext cx="674862" cy="222"/>
                </a:xfrm>
                <a:prstGeom prst="straightConnector1">
                  <a:avLst/>
                </a:prstGeom>
                <a:ln w="28575">
                  <a:solidFill>
                    <a:srgbClr val="777777"/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1" name="Abgerundetes Rechteck 80"/>
                <p:cNvSpPr/>
                <p:nvPr/>
              </p:nvSpPr>
              <p:spPr>
                <a:xfrm>
                  <a:off x="477202" y="5570877"/>
                  <a:ext cx="616967" cy="457516"/>
                </a:xfrm>
                <a:prstGeom prst="roundRect">
                  <a:avLst/>
                </a:prstGeom>
                <a:solidFill>
                  <a:srgbClr val="333333"/>
                </a:solidFill>
                <a:ln w="38100">
                  <a:solidFill>
                    <a:srgbClr val="33333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 sz="1400" b="1"/>
                </a:p>
              </p:txBody>
            </p:sp>
            <p:cxnSp>
              <p:nvCxnSpPr>
                <p:cNvPr id="83" name="Gerade Verbindung mit Pfeil 82"/>
                <p:cNvCxnSpPr/>
                <p:nvPr/>
              </p:nvCxnSpPr>
              <p:spPr>
                <a:xfrm rot="10800000">
                  <a:off x="-210741" y="5799329"/>
                  <a:ext cx="652449" cy="309"/>
                </a:xfrm>
                <a:prstGeom prst="straightConnector1">
                  <a:avLst/>
                </a:prstGeom>
                <a:ln w="28575">
                  <a:solidFill>
                    <a:srgbClr val="333333"/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4" name="Freihandform 83"/>
                <p:cNvSpPr/>
                <p:nvPr/>
              </p:nvSpPr>
              <p:spPr>
                <a:xfrm>
                  <a:off x="1409700" y="5792864"/>
                  <a:ext cx="1133476" cy="738347"/>
                </a:xfrm>
                <a:custGeom>
                  <a:avLst/>
                  <a:gdLst>
                    <a:gd name="connsiteX0" fmla="*/ 1123950 w 1133475"/>
                    <a:gd name="connsiteY0" fmla="*/ 0 h 485775"/>
                    <a:gd name="connsiteX1" fmla="*/ 1133475 w 1133475"/>
                    <a:gd name="connsiteY1" fmla="*/ 485775 h 485775"/>
                    <a:gd name="connsiteX2" fmla="*/ 0 w 1133475"/>
                    <a:gd name="connsiteY2" fmla="*/ 485775 h 485775"/>
                    <a:gd name="connsiteX3" fmla="*/ 0 w 1133475"/>
                    <a:gd name="connsiteY3" fmla="*/ 114300 h 485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33475" h="485775">
                      <a:moveTo>
                        <a:pt x="1123950" y="0"/>
                      </a:moveTo>
                      <a:lnTo>
                        <a:pt x="1133475" y="485775"/>
                      </a:lnTo>
                      <a:lnTo>
                        <a:pt x="0" y="485775"/>
                      </a:lnTo>
                      <a:lnTo>
                        <a:pt x="0" y="114300"/>
                      </a:lnTo>
                    </a:path>
                  </a:pathLst>
                </a:custGeom>
                <a:ln w="28575">
                  <a:solidFill>
                    <a:srgbClr val="777777"/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de-DE" sz="1400" b="1"/>
                </a:p>
              </p:txBody>
            </p:sp>
            <p:sp>
              <p:nvSpPr>
                <p:cNvPr id="85" name="Freihandform 84"/>
                <p:cNvSpPr/>
                <p:nvPr/>
              </p:nvSpPr>
              <p:spPr>
                <a:xfrm>
                  <a:off x="58991" y="5802392"/>
                  <a:ext cx="2655637" cy="973501"/>
                </a:xfrm>
                <a:custGeom>
                  <a:avLst/>
                  <a:gdLst>
                    <a:gd name="connsiteX0" fmla="*/ 2419350 w 2419350"/>
                    <a:gd name="connsiteY0" fmla="*/ 0 h 638175"/>
                    <a:gd name="connsiteX1" fmla="*/ 2419350 w 2419350"/>
                    <a:gd name="connsiteY1" fmla="*/ 638175 h 638175"/>
                    <a:gd name="connsiteX2" fmla="*/ 0 w 2419350"/>
                    <a:gd name="connsiteY2" fmla="*/ 638175 h 638175"/>
                    <a:gd name="connsiteX3" fmla="*/ 0 w 2419350"/>
                    <a:gd name="connsiteY3" fmla="*/ 142875 h 6381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419350" h="638175">
                      <a:moveTo>
                        <a:pt x="2419350" y="0"/>
                      </a:moveTo>
                      <a:lnTo>
                        <a:pt x="2419350" y="638175"/>
                      </a:lnTo>
                      <a:lnTo>
                        <a:pt x="0" y="638175"/>
                      </a:lnTo>
                      <a:lnTo>
                        <a:pt x="0" y="142875"/>
                      </a:lnTo>
                    </a:path>
                  </a:pathLst>
                </a:custGeom>
                <a:ln w="28575">
                  <a:solidFill>
                    <a:srgbClr val="333333"/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de-DE" sz="1400" b="1"/>
                </a:p>
              </p:txBody>
            </p:sp>
            <p:cxnSp>
              <p:nvCxnSpPr>
                <p:cNvPr id="98" name="Gerade Verbindung mit Pfeil 97"/>
                <p:cNvCxnSpPr>
                  <a:endCxn id="75" idx="3"/>
                </p:cNvCxnSpPr>
                <p:nvPr/>
              </p:nvCxnSpPr>
              <p:spPr>
                <a:xfrm rot="10800000" flipV="1">
                  <a:off x="2370414" y="5794832"/>
                  <a:ext cx="968810" cy="4795"/>
                </a:xfrm>
                <a:prstGeom prst="straightConnector1">
                  <a:avLst/>
                </a:prstGeom>
                <a:ln w="28575">
                  <a:solidFill>
                    <a:srgbClr val="777777"/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2" name="Gruppieren 90"/>
            <p:cNvGrpSpPr/>
            <p:nvPr/>
          </p:nvGrpSpPr>
          <p:grpSpPr>
            <a:xfrm>
              <a:off x="3021511" y="2974615"/>
              <a:ext cx="924862" cy="900000"/>
              <a:chOff x="1976507" y="3185784"/>
              <a:chExt cx="1111736" cy="1081851"/>
            </a:xfrm>
          </p:grpSpPr>
          <p:sp>
            <p:nvSpPr>
              <p:cNvPr id="103" name="Rectangle 41"/>
              <p:cNvSpPr/>
              <p:nvPr/>
            </p:nvSpPr>
            <p:spPr bwMode="auto">
              <a:xfrm>
                <a:off x="1976507" y="3185784"/>
                <a:ext cx="1111736" cy="1081851"/>
              </a:xfrm>
              <a:prstGeom prst="rect">
                <a:avLst/>
              </a:prstGeom>
              <a:solidFill>
                <a:srgbClr val="B2B2B2"/>
              </a:solidFill>
              <a:ln>
                <a:headEnd type="none" w="med" len="med"/>
                <a:tailEnd type="none" w="med" len="med"/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0" tIns="45720" rIns="0" bIns="45720" numCol="1" rtlCol="0" anchor="b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1200" b="1" dirty="0">
                    <a:solidFill>
                      <a:schemeClr val="tx1"/>
                    </a:solidFill>
                    <a:latin typeface="+mj-lt"/>
                  </a:rPr>
                  <a:t>Электрика</a:t>
                </a:r>
                <a:endParaRPr lang="en-US" sz="1200" b="1" dirty="0">
                  <a:solidFill>
                    <a:schemeClr val="tx1"/>
                  </a:solidFill>
                  <a:latin typeface="+mj-lt"/>
                </a:endParaRPr>
              </a:p>
            </p:txBody>
          </p:sp>
          <p:grpSp>
            <p:nvGrpSpPr>
              <p:cNvPr id="104" name="Gruppieren 62"/>
              <p:cNvGrpSpPr/>
              <p:nvPr/>
            </p:nvGrpSpPr>
            <p:grpSpPr>
              <a:xfrm>
                <a:off x="2057400" y="3439144"/>
                <a:ext cx="946891" cy="457133"/>
                <a:chOff x="1441643" y="6160477"/>
                <a:chExt cx="1189857" cy="574430"/>
              </a:xfrm>
            </p:grpSpPr>
            <p:sp>
              <p:nvSpPr>
                <p:cNvPr id="105" name="Rechteck 104"/>
                <p:cNvSpPr/>
                <p:nvPr/>
              </p:nvSpPr>
              <p:spPr bwMode="auto">
                <a:xfrm rot="10800000">
                  <a:off x="1441643" y="6425343"/>
                  <a:ext cx="574430" cy="68144"/>
                </a:xfrm>
                <a:prstGeom prst="rect">
                  <a:avLst/>
                </a:prstGeom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n>
                  <a:headEnd type="none" w="med" len="med"/>
                  <a:tailEnd type="none" w="med" len="med"/>
                </a:ln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de-DE" sz="1100" b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6" name="Rechteck 105"/>
                <p:cNvSpPr/>
                <p:nvPr/>
              </p:nvSpPr>
              <p:spPr bwMode="auto">
                <a:xfrm rot="16200000">
                  <a:off x="1399949" y="6413620"/>
                  <a:ext cx="574430" cy="68144"/>
                </a:xfrm>
                <a:prstGeom prst="rect">
                  <a:avLst/>
                </a:prstGeom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n>
                  <a:headEnd type="none" w="med" len="med"/>
                  <a:tailEnd type="none" w="med" len="med"/>
                </a:ln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de-DE" sz="1100" b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7" name="Pfeil nach links 106"/>
                <p:cNvSpPr/>
                <p:nvPr/>
              </p:nvSpPr>
              <p:spPr bwMode="auto">
                <a:xfrm>
                  <a:off x="1653092" y="6219930"/>
                  <a:ext cx="978408" cy="484632"/>
                </a:xfrm>
                <a:prstGeom prst="leftArrow">
                  <a:avLst>
                    <a:gd name="adj1" fmla="val 16135"/>
                    <a:gd name="adj2" fmla="val 95960"/>
                  </a:avLst>
                </a:prstGeom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n>
                  <a:headEnd type="none" w="med" len="med"/>
                  <a:tailEnd type="none" w="med" len="med"/>
                </a:ln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>
                    <a:defRPr/>
                  </a:pPr>
                  <a:endParaRPr lang="de-DE" sz="1100" b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037" name="Gruppieren 1036"/>
            <p:cNvGrpSpPr/>
            <p:nvPr/>
          </p:nvGrpSpPr>
          <p:grpSpPr>
            <a:xfrm>
              <a:off x="2047319" y="2975849"/>
              <a:ext cx="924864" cy="899638"/>
              <a:chOff x="2496084" y="2975849"/>
              <a:chExt cx="924864" cy="899638"/>
            </a:xfrm>
          </p:grpSpPr>
          <p:sp>
            <p:nvSpPr>
              <p:cNvPr id="100" name="Rectangle 64"/>
              <p:cNvSpPr/>
              <p:nvPr/>
            </p:nvSpPr>
            <p:spPr bwMode="auto">
              <a:xfrm>
                <a:off x="2496084" y="2975849"/>
                <a:ext cx="924864" cy="899638"/>
              </a:xfrm>
              <a:prstGeom prst="rect">
                <a:avLst/>
              </a:prstGeom>
              <a:solidFill>
                <a:srgbClr val="B2B2B2"/>
              </a:solidFill>
              <a:ln>
                <a:headEnd type="none" w="med" len="med"/>
                <a:tailEnd type="none" w="med" len="med"/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0" tIns="45720" rIns="0" bIns="45720" numCol="1" rtlCol="0" anchor="b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1200" b="1" dirty="0">
                    <a:solidFill>
                      <a:schemeClr val="tx1"/>
                    </a:solidFill>
                    <a:latin typeface="+mj-lt"/>
                  </a:rPr>
                  <a:t>Механика</a:t>
                </a:r>
                <a:endParaRPr lang="en-US" sz="1200" b="1" dirty="0">
                  <a:solidFill>
                    <a:schemeClr val="tx1"/>
                  </a:solidFill>
                  <a:latin typeface="+mj-lt"/>
                </a:endParaRPr>
              </a:p>
            </p:txBody>
          </p:sp>
          <p:pic>
            <p:nvPicPr>
              <p:cNvPr id="1026" name="Picture 2" descr="57158.JP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2742285" y="2994084"/>
                <a:ext cx="467739" cy="69294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68" name="TextBox 67"/>
          <p:cNvSpPr txBox="1"/>
          <p:nvPr/>
        </p:nvSpPr>
        <p:spPr>
          <a:xfrm>
            <a:off x="2466500" y="1427615"/>
            <a:ext cx="310823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ru-RU" sz="1600" b="1" dirty="0">
                <a:latin typeface="Arial" pitchFamily="34" charset="0"/>
                <a:cs typeface="Arial" pitchFamily="34" charset="0"/>
              </a:rPr>
              <a:t>Требования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Gruppieren 8"/>
          <p:cNvGrpSpPr/>
          <p:nvPr/>
        </p:nvGrpSpPr>
        <p:grpSpPr>
          <a:xfrm>
            <a:off x="2827210" y="1712153"/>
            <a:ext cx="2348287" cy="452935"/>
            <a:chOff x="1318290" y="1712152"/>
            <a:chExt cx="2348287" cy="452935"/>
          </a:xfrm>
        </p:grpSpPr>
        <p:pic>
          <p:nvPicPr>
            <p:cNvPr id="77" name="Picture 76" descr="doc1.png"/>
            <p:cNvPicPr>
              <a:picLocks noChangeAspect="1"/>
            </p:cNvPicPr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318290" y="1712152"/>
              <a:ext cx="365270" cy="452935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80" name="Picture 79" descr="doc1.png"/>
            <p:cNvPicPr>
              <a:picLocks noChangeAspect="1"/>
            </p:cNvPicPr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301307" y="1712152"/>
              <a:ext cx="365270" cy="452935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78" name="Picture 77" descr="doc1.png"/>
            <p:cNvPicPr>
              <a:picLocks noChangeAspect="1"/>
            </p:cNvPicPr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344754" y="1712152"/>
              <a:ext cx="365270" cy="452935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20" name="Titel 19"/>
          <p:cNvSpPr>
            <a:spLocks noGrp="1"/>
          </p:cNvSpPr>
          <p:nvPr>
            <p:ph type="title"/>
          </p:nvPr>
        </p:nvSpPr>
        <p:spPr>
          <a:xfrm>
            <a:off x="608092" y="609600"/>
            <a:ext cx="10742957" cy="762000"/>
          </a:xfrm>
        </p:spPr>
        <p:txBody>
          <a:bodyPr/>
          <a:lstStyle/>
          <a:p>
            <a:r>
              <a:rPr lang="ru-RU" dirty="0" smtClean="0"/>
              <a:t>МОП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sz="2000" dirty="0">
                <a:solidFill>
                  <a:srgbClr val="808080"/>
                </a:solidFill>
              </a:rPr>
              <a:t>Проектирование на системном и компонентном уровне</a:t>
            </a:r>
            <a:endParaRPr lang="en-US" sz="2000" dirty="0">
              <a:solidFill>
                <a:srgbClr val="808080"/>
              </a:solidFill>
            </a:endParaRPr>
          </a:p>
        </p:txBody>
      </p:sp>
      <p:grpSp>
        <p:nvGrpSpPr>
          <p:cNvPr id="72" name="Gruppieren 71"/>
          <p:cNvGrpSpPr/>
          <p:nvPr/>
        </p:nvGrpSpPr>
        <p:grpSpPr>
          <a:xfrm rot="467567">
            <a:off x="3431999" y="2043503"/>
            <a:ext cx="1140756" cy="812706"/>
            <a:chOff x="2262725" y="1968065"/>
            <a:chExt cx="1447610" cy="1031318"/>
          </a:xfrm>
        </p:grpSpPr>
        <p:sp>
          <p:nvSpPr>
            <p:cNvPr id="73" name="Gebogener Pfeil 72"/>
            <p:cNvSpPr/>
            <p:nvPr/>
          </p:nvSpPr>
          <p:spPr>
            <a:xfrm rot="2700000">
              <a:off x="2679017" y="1968065"/>
              <a:ext cx="1031318" cy="1031318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4974895"/>
                <a:gd name="adj5" fmla="val 12500"/>
              </a:avLst>
            </a:prstGeom>
            <a:gradFill flip="none" rotWithShape="1">
              <a:gsLst>
                <a:gs pos="82000">
                  <a:srgbClr val="609EC8"/>
                </a:gs>
                <a:gs pos="60000">
                  <a:srgbClr val="9CBACC"/>
                </a:gs>
              </a:gsLst>
              <a:lin ang="0" scaled="0"/>
              <a:tileRect/>
            </a:gra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Gebogener Pfeil 73"/>
            <p:cNvSpPr/>
            <p:nvPr/>
          </p:nvSpPr>
          <p:spPr>
            <a:xfrm rot="13500000">
              <a:off x="2262725" y="1968065"/>
              <a:ext cx="1031318" cy="1031318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4974895"/>
                <a:gd name="adj5" fmla="val 12500"/>
              </a:avLst>
            </a:prstGeom>
            <a:gradFill flip="none" rotWithShape="1">
              <a:gsLst>
                <a:gs pos="82000">
                  <a:srgbClr val="609EC8"/>
                </a:gs>
                <a:gs pos="60000">
                  <a:srgbClr val="9CBACC"/>
                </a:gs>
              </a:gsLst>
              <a:lin ang="0" scaled="0"/>
              <a:tileRect/>
            </a:gra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6" name="Gruppieren 145"/>
          <p:cNvGrpSpPr/>
          <p:nvPr/>
        </p:nvGrpSpPr>
        <p:grpSpPr>
          <a:xfrm flipH="1">
            <a:off x="1609295" y="1538052"/>
            <a:ext cx="1000070" cy="4839889"/>
            <a:chOff x="3928747" y="1468310"/>
            <a:chExt cx="1000070" cy="4839889"/>
          </a:xfrm>
        </p:grpSpPr>
        <p:sp>
          <p:nvSpPr>
            <p:cNvPr id="147" name="Rounded Rectangle 70"/>
            <p:cNvSpPr/>
            <p:nvPr/>
          </p:nvSpPr>
          <p:spPr bwMode="auto">
            <a:xfrm>
              <a:off x="4267022" y="1468310"/>
              <a:ext cx="661506" cy="4839889"/>
            </a:xfrm>
            <a:prstGeom prst="roundRect">
              <a:avLst>
                <a:gd name="adj" fmla="val 12421"/>
              </a:avLst>
            </a:prstGeom>
            <a:solidFill>
              <a:srgbClr val="E0DCDA"/>
            </a:solidFill>
            <a:ln w="635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innerShdw blurRad="342900">
                <a:schemeClr val="tx1">
                  <a:alpha val="37000"/>
                </a:schemeClr>
              </a:innerShdw>
            </a:effec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2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8" name="TextBox 102"/>
            <p:cNvSpPr txBox="1"/>
            <p:nvPr/>
          </p:nvSpPr>
          <p:spPr>
            <a:xfrm rot="5400000">
              <a:off x="3282813" y="3669072"/>
              <a:ext cx="2953453" cy="33855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ru-RU" sz="1600" b="1" dirty="0">
                  <a:latin typeface="Arial" pitchFamily="34" charset="0"/>
                  <a:cs typeface="Arial" pitchFamily="34" charset="0"/>
                </a:rPr>
                <a:t>Испытания и верификация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49" name="Group 42"/>
            <p:cNvGrpSpPr/>
            <p:nvPr/>
          </p:nvGrpSpPr>
          <p:grpSpPr>
            <a:xfrm>
              <a:off x="3928747" y="1720312"/>
              <a:ext cx="676550" cy="1712953"/>
              <a:chOff x="5181600" y="1720312"/>
              <a:chExt cx="676550" cy="1712953"/>
            </a:xfrm>
          </p:grpSpPr>
          <p:sp>
            <p:nvSpPr>
              <p:cNvPr id="157" name="Bent Arrow 43"/>
              <p:cNvSpPr/>
              <p:nvPr/>
            </p:nvSpPr>
            <p:spPr bwMode="auto">
              <a:xfrm flipH="1">
                <a:off x="5181600" y="1720312"/>
                <a:ext cx="676550" cy="1061289"/>
              </a:xfrm>
              <a:prstGeom prst="bentArrow">
                <a:avLst>
                  <a:gd name="adj1" fmla="val 28923"/>
                  <a:gd name="adj2" fmla="val 22812"/>
                  <a:gd name="adj3" fmla="val 36756"/>
                  <a:gd name="adj4" fmla="val 43750"/>
                </a:avLst>
              </a:prstGeom>
              <a:gradFill flip="none" rotWithShape="1">
                <a:gsLst>
                  <a:gs pos="0">
                    <a:srgbClr val="4E93C2"/>
                  </a:gs>
                  <a:gs pos="100000">
                    <a:srgbClr val="84B3CA"/>
                  </a:gs>
                </a:gsLst>
                <a:lin ang="10800000" scaled="1"/>
                <a:tileRect/>
              </a:gra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8" name="Freeform 44"/>
              <p:cNvSpPr/>
              <p:nvPr/>
            </p:nvSpPr>
            <p:spPr bwMode="auto">
              <a:xfrm flipH="1" flipV="1">
                <a:off x="5181600" y="2158772"/>
                <a:ext cx="676550" cy="1274493"/>
              </a:xfrm>
              <a:custGeom>
                <a:avLst/>
                <a:gdLst>
                  <a:gd name="connsiteX0" fmla="*/ 0 w 676550"/>
                  <a:gd name="connsiteY0" fmla="*/ 1274493 h 1274493"/>
                  <a:gd name="connsiteX1" fmla="*/ 0 w 676550"/>
                  <a:gd name="connsiteY1" fmla="*/ 352486 h 1274493"/>
                  <a:gd name="connsiteX2" fmla="*/ 86694 w 676550"/>
                  <a:gd name="connsiteY2" fmla="*/ 143189 h 1274493"/>
                  <a:gd name="connsiteX3" fmla="*/ 295991 w 676550"/>
                  <a:gd name="connsiteY3" fmla="*/ 56496 h 1274493"/>
                  <a:gd name="connsiteX4" fmla="*/ 427877 w 676550"/>
                  <a:gd name="connsiteY4" fmla="*/ 56495 h 1274493"/>
                  <a:gd name="connsiteX5" fmla="*/ 427877 w 676550"/>
                  <a:gd name="connsiteY5" fmla="*/ 0 h 1274493"/>
                  <a:gd name="connsiteX6" fmla="*/ 676550 w 676550"/>
                  <a:gd name="connsiteY6" fmla="*/ 154335 h 1274493"/>
                  <a:gd name="connsiteX7" fmla="*/ 427877 w 676550"/>
                  <a:gd name="connsiteY7" fmla="*/ 308669 h 1274493"/>
                  <a:gd name="connsiteX8" fmla="*/ 427877 w 676550"/>
                  <a:gd name="connsiteY8" fmla="*/ 252174 h 1274493"/>
                  <a:gd name="connsiteX9" fmla="*/ 295991 w 676550"/>
                  <a:gd name="connsiteY9" fmla="*/ 252174 h 1274493"/>
                  <a:gd name="connsiteX10" fmla="*/ 195679 w 676550"/>
                  <a:gd name="connsiteY10" fmla="*/ 352486 h 1274493"/>
                  <a:gd name="connsiteX11" fmla="*/ 195679 w 676550"/>
                  <a:gd name="connsiteY11" fmla="*/ 1274493 h 1274493"/>
                  <a:gd name="connsiteX12" fmla="*/ 0 w 676550"/>
                  <a:gd name="connsiteY12" fmla="*/ 1274493 h 1274493"/>
                  <a:gd name="connsiteX0" fmla="*/ 0 w 676550"/>
                  <a:gd name="connsiteY0" fmla="*/ 1274493 h 1274493"/>
                  <a:gd name="connsiteX1" fmla="*/ 0 w 676550"/>
                  <a:gd name="connsiteY1" fmla="*/ 352486 h 1274493"/>
                  <a:gd name="connsiteX2" fmla="*/ 86694 w 676550"/>
                  <a:gd name="connsiteY2" fmla="*/ 143189 h 1274493"/>
                  <a:gd name="connsiteX3" fmla="*/ 295991 w 676550"/>
                  <a:gd name="connsiteY3" fmla="*/ 56496 h 1274493"/>
                  <a:gd name="connsiteX4" fmla="*/ 427877 w 676550"/>
                  <a:gd name="connsiteY4" fmla="*/ 56495 h 1274493"/>
                  <a:gd name="connsiteX5" fmla="*/ 427877 w 676550"/>
                  <a:gd name="connsiteY5" fmla="*/ 0 h 1274493"/>
                  <a:gd name="connsiteX6" fmla="*/ 676550 w 676550"/>
                  <a:gd name="connsiteY6" fmla="*/ 154335 h 1274493"/>
                  <a:gd name="connsiteX7" fmla="*/ 427877 w 676550"/>
                  <a:gd name="connsiteY7" fmla="*/ 308669 h 1274493"/>
                  <a:gd name="connsiteX8" fmla="*/ 427877 w 676550"/>
                  <a:gd name="connsiteY8" fmla="*/ 252174 h 1274493"/>
                  <a:gd name="connsiteX9" fmla="*/ 295991 w 676550"/>
                  <a:gd name="connsiteY9" fmla="*/ 252174 h 1274493"/>
                  <a:gd name="connsiteX10" fmla="*/ 195679 w 676550"/>
                  <a:gd name="connsiteY10" fmla="*/ 352486 h 1274493"/>
                  <a:gd name="connsiteX11" fmla="*/ 195679 w 676550"/>
                  <a:gd name="connsiteY11" fmla="*/ 1274493 h 1274493"/>
                  <a:gd name="connsiteX12" fmla="*/ 105050 w 676550"/>
                  <a:gd name="connsiteY12" fmla="*/ 1274265 h 1274493"/>
                  <a:gd name="connsiteX13" fmla="*/ 0 w 676550"/>
                  <a:gd name="connsiteY13" fmla="*/ 1274493 h 1274493"/>
                  <a:gd name="connsiteX0" fmla="*/ 105050 w 676550"/>
                  <a:gd name="connsiteY0" fmla="*/ 1274265 h 1365705"/>
                  <a:gd name="connsiteX1" fmla="*/ 0 w 676550"/>
                  <a:gd name="connsiteY1" fmla="*/ 1274493 h 1365705"/>
                  <a:gd name="connsiteX2" fmla="*/ 0 w 676550"/>
                  <a:gd name="connsiteY2" fmla="*/ 352486 h 1365705"/>
                  <a:gd name="connsiteX3" fmla="*/ 86694 w 676550"/>
                  <a:gd name="connsiteY3" fmla="*/ 143189 h 1365705"/>
                  <a:gd name="connsiteX4" fmla="*/ 295991 w 676550"/>
                  <a:gd name="connsiteY4" fmla="*/ 56496 h 1365705"/>
                  <a:gd name="connsiteX5" fmla="*/ 427877 w 676550"/>
                  <a:gd name="connsiteY5" fmla="*/ 56495 h 1365705"/>
                  <a:gd name="connsiteX6" fmla="*/ 427877 w 676550"/>
                  <a:gd name="connsiteY6" fmla="*/ 0 h 1365705"/>
                  <a:gd name="connsiteX7" fmla="*/ 676550 w 676550"/>
                  <a:gd name="connsiteY7" fmla="*/ 154335 h 1365705"/>
                  <a:gd name="connsiteX8" fmla="*/ 427877 w 676550"/>
                  <a:gd name="connsiteY8" fmla="*/ 308669 h 1365705"/>
                  <a:gd name="connsiteX9" fmla="*/ 427877 w 676550"/>
                  <a:gd name="connsiteY9" fmla="*/ 252174 h 1365705"/>
                  <a:gd name="connsiteX10" fmla="*/ 295991 w 676550"/>
                  <a:gd name="connsiteY10" fmla="*/ 252174 h 1365705"/>
                  <a:gd name="connsiteX11" fmla="*/ 195679 w 676550"/>
                  <a:gd name="connsiteY11" fmla="*/ 352486 h 1365705"/>
                  <a:gd name="connsiteX12" fmla="*/ 195679 w 676550"/>
                  <a:gd name="connsiteY12" fmla="*/ 1274493 h 1365705"/>
                  <a:gd name="connsiteX13" fmla="*/ 196490 w 676550"/>
                  <a:gd name="connsiteY13" fmla="*/ 1365705 h 1365705"/>
                  <a:gd name="connsiteX0" fmla="*/ 105050 w 676550"/>
                  <a:gd name="connsiteY0" fmla="*/ 1274265 h 1274493"/>
                  <a:gd name="connsiteX1" fmla="*/ 0 w 676550"/>
                  <a:gd name="connsiteY1" fmla="*/ 1274493 h 1274493"/>
                  <a:gd name="connsiteX2" fmla="*/ 0 w 676550"/>
                  <a:gd name="connsiteY2" fmla="*/ 352486 h 1274493"/>
                  <a:gd name="connsiteX3" fmla="*/ 86694 w 676550"/>
                  <a:gd name="connsiteY3" fmla="*/ 143189 h 1274493"/>
                  <a:gd name="connsiteX4" fmla="*/ 295991 w 676550"/>
                  <a:gd name="connsiteY4" fmla="*/ 56496 h 1274493"/>
                  <a:gd name="connsiteX5" fmla="*/ 427877 w 676550"/>
                  <a:gd name="connsiteY5" fmla="*/ 56495 h 1274493"/>
                  <a:gd name="connsiteX6" fmla="*/ 427877 w 676550"/>
                  <a:gd name="connsiteY6" fmla="*/ 0 h 1274493"/>
                  <a:gd name="connsiteX7" fmla="*/ 676550 w 676550"/>
                  <a:gd name="connsiteY7" fmla="*/ 154335 h 1274493"/>
                  <a:gd name="connsiteX8" fmla="*/ 427877 w 676550"/>
                  <a:gd name="connsiteY8" fmla="*/ 308669 h 1274493"/>
                  <a:gd name="connsiteX9" fmla="*/ 427877 w 676550"/>
                  <a:gd name="connsiteY9" fmla="*/ 252174 h 1274493"/>
                  <a:gd name="connsiteX10" fmla="*/ 295991 w 676550"/>
                  <a:gd name="connsiteY10" fmla="*/ 252174 h 1274493"/>
                  <a:gd name="connsiteX11" fmla="*/ 195679 w 676550"/>
                  <a:gd name="connsiteY11" fmla="*/ 352486 h 1274493"/>
                  <a:gd name="connsiteX12" fmla="*/ 195679 w 676550"/>
                  <a:gd name="connsiteY12" fmla="*/ 1274493 h 1274493"/>
                  <a:gd name="connsiteX0" fmla="*/ 0 w 676550"/>
                  <a:gd name="connsiteY0" fmla="*/ 1274493 h 1274493"/>
                  <a:gd name="connsiteX1" fmla="*/ 0 w 676550"/>
                  <a:gd name="connsiteY1" fmla="*/ 352486 h 1274493"/>
                  <a:gd name="connsiteX2" fmla="*/ 86694 w 676550"/>
                  <a:gd name="connsiteY2" fmla="*/ 143189 h 1274493"/>
                  <a:gd name="connsiteX3" fmla="*/ 295991 w 676550"/>
                  <a:gd name="connsiteY3" fmla="*/ 56496 h 1274493"/>
                  <a:gd name="connsiteX4" fmla="*/ 427877 w 676550"/>
                  <a:gd name="connsiteY4" fmla="*/ 56495 h 1274493"/>
                  <a:gd name="connsiteX5" fmla="*/ 427877 w 676550"/>
                  <a:gd name="connsiteY5" fmla="*/ 0 h 1274493"/>
                  <a:gd name="connsiteX6" fmla="*/ 676550 w 676550"/>
                  <a:gd name="connsiteY6" fmla="*/ 154335 h 1274493"/>
                  <a:gd name="connsiteX7" fmla="*/ 427877 w 676550"/>
                  <a:gd name="connsiteY7" fmla="*/ 308669 h 1274493"/>
                  <a:gd name="connsiteX8" fmla="*/ 427877 w 676550"/>
                  <a:gd name="connsiteY8" fmla="*/ 252174 h 1274493"/>
                  <a:gd name="connsiteX9" fmla="*/ 295991 w 676550"/>
                  <a:gd name="connsiteY9" fmla="*/ 252174 h 1274493"/>
                  <a:gd name="connsiteX10" fmla="*/ 195679 w 676550"/>
                  <a:gd name="connsiteY10" fmla="*/ 352486 h 1274493"/>
                  <a:gd name="connsiteX11" fmla="*/ 195679 w 676550"/>
                  <a:gd name="connsiteY11" fmla="*/ 1274493 h 1274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76550" h="1274493">
                    <a:moveTo>
                      <a:pt x="0" y="1274493"/>
                    </a:moveTo>
                    <a:lnTo>
                      <a:pt x="0" y="352486"/>
                    </a:lnTo>
                    <a:cubicBezTo>
                      <a:pt x="0" y="273984"/>
                      <a:pt x="31185" y="198698"/>
                      <a:pt x="86694" y="143189"/>
                    </a:cubicBezTo>
                    <a:cubicBezTo>
                      <a:pt x="142203" y="87680"/>
                      <a:pt x="217490" y="56495"/>
                      <a:pt x="295991" y="56496"/>
                    </a:cubicBezTo>
                    <a:lnTo>
                      <a:pt x="427877" y="56495"/>
                    </a:lnTo>
                    <a:lnTo>
                      <a:pt x="427877" y="0"/>
                    </a:lnTo>
                    <a:lnTo>
                      <a:pt x="676550" y="154335"/>
                    </a:lnTo>
                    <a:lnTo>
                      <a:pt x="427877" y="308669"/>
                    </a:lnTo>
                    <a:lnTo>
                      <a:pt x="427877" y="252174"/>
                    </a:lnTo>
                    <a:lnTo>
                      <a:pt x="295991" y="252174"/>
                    </a:lnTo>
                    <a:cubicBezTo>
                      <a:pt x="240590" y="252174"/>
                      <a:pt x="195679" y="297085"/>
                      <a:pt x="195679" y="352486"/>
                    </a:cubicBezTo>
                    <a:lnTo>
                      <a:pt x="195679" y="1274493"/>
                    </a:lnTo>
                  </a:path>
                </a:pathLst>
              </a:custGeom>
              <a:gradFill flip="none" rotWithShape="1">
                <a:gsLst>
                  <a:gs pos="0">
                    <a:srgbClr val="4E93C2"/>
                  </a:gs>
                  <a:gs pos="100000">
                    <a:srgbClr val="84B3CA"/>
                  </a:gs>
                </a:gsLst>
                <a:lin ang="10800000" scaled="1"/>
                <a:tileRect/>
              </a:gra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50" name="Group 45"/>
            <p:cNvGrpSpPr/>
            <p:nvPr/>
          </p:nvGrpSpPr>
          <p:grpSpPr>
            <a:xfrm>
              <a:off x="3928747" y="3124200"/>
              <a:ext cx="676550" cy="2057400"/>
              <a:chOff x="3952600" y="3124200"/>
              <a:chExt cx="676550" cy="2057400"/>
            </a:xfrm>
          </p:grpSpPr>
          <p:sp>
            <p:nvSpPr>
              <p:cNvPr id="155" name="Bent Arrow 46"/>
              <p:cNvSpPr/>
              <p:nvPr/>
            </p:nvSpPr>
            <p:spPr bwMode="auto">
              <a:xfrm flipH="1">
                <a:off x="3952600" y="3124200"/>
                <a:ext cx="676550" cy="1274493"/>
              </a:xfrm>
              <a:prstGeom prst="bentArrow">
                <a:avLst>
                  <a:gd name="adj1" fmla="val 28923"/>
                  <a:gd name="adj2" fmla="val 22812"/>
                  <a:gd name="adj3" fmla="val 36756"/>
                  <a:gd name="adj4" fmla="val 43750"/>
                </a:avLst>
              </a:prstGeom>
              <a:gradFill flip="none" rotWithShape="1">
                <a:gsLst>
                  <a:gs pos="0">
                    <a:srgbClr val="4E93C2"/>
                  </a:gs>
                  <a:gs pos="100000">
                    <a:srgbClr val="84B3CA"/>
                  </a:gs>
                </a:gsLst>
                <a:lin ang="10800000" scaled="1"/>
                <a:tileRect/>
              </a:gra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6" name="Freeform 47"/>
              <p:cNvSpPr/>
              <p:nvPr/>
            </p:nvSpPr>
            <p:spPr bwMode="auto">
              <a:xfrm flipH="1" flipV="1">
                <a:off x="3952600" y="3907107"/>
                <a:ext cx="676550" cy="1274493"/>
              </a:xfrm>
              <a:custGeom>
                <a:avLst/>
                <a:gdLst>
                  <a:gd name="connsiteX0" fmla="*/ 0 w 676550"/>
                  <a:gd name="connsiteY0" fmla="*/ 1274493 h 1274493"/>
                  <a:gd name="connsiteX1" fmla="*/ 0 w 676550"/>
                  <a:gd name="connsiteY1" fmla="*/ 352486 h 1274493"/>
                  <a:gd name="connsiteX2" fmla="*/ 86694 w 676550"/>
                  <a:gd name="connsiteY2" fmla="*/ 143189 h 1274493"/>
                  <a:gd name="connsiteX3" fmla="*/ 295991 w 676550"/>
                  <a:gd name="connsiteY3" fmla="*/ 56496 h 1274493"/>
                  <a:gd name="connsiteX4" fmla="*/ 427877 w 676550"/>
                  <a:gd name="connsiteY4" fmla="*/ 56495 h 1274493"/>
                  <a:gd name="connsiteX5" fmla="*/ 427877 w 676550"/>
                  <a:gd name="connsiteY5" fmla="*/ 0 h 1274493"/>
                  <a:gd name="connsiteX6" fmla="*/ 676550 w 676550"/>
                  <a:gd name="connsiteY6" fmla="*/ 154335 h 1274493"/>
                  <a:gd name="connsiteX7" fmla="*/ 427877 w 676550"/>
                  <a:gd name="connsiteY7" fmla="*/ 308669 h 1274493"/>
                  <a:gd name="connsiteX8" fmla="*/ 427877 w 676550"/>
                  <a:gd name="connsiteY8" fmla="*/ 252174 h 1274493"/>
                  <a:gd name="connsiteX9" fmla="*/ 295991 w 676550"/>
                  <a:gd name="connsiteY9" fmla="*/ 252174 h 1274493"/>
                  <a:gd name="connsiteX10" fmla="*/ 195679 w 676550"/>
                  <a:gd name="connsiteY10" fmla="*/ 352486 h 1274493"/>
                  <a:gd name="connsiteX11" fmla="*/ 195679 w 676550"/>
                  <a:gd name="connsiteY11" fmla="*/ 1274493 h 1274493"/>
                  <a:gd name="connsiteX12" fmla="*/ 0 w 676550"/>
                  <a:gd name="connsiteY12" fmla="*/ 1274493 h 1274493"/>
                  <a:gd name="connsiteX0" fmla="*/ 0 w 676550"/>
                  <a:gd name="connsiteY0" fmla="*/ 1274493 h 1274493"/>
                  <a:gd name="connsiteX1" fmla="*/ 0 w 676550"/>
                  <a:gd name="connsiteY1" fmla="*/ 352486 h 1274493"/>
                  <a:gd name="connsiteX2" fmla="*/ 86694 w 676550"/>
                  <a:gd name="connsiteY2" fmla="*/ 143189 h 1274493"/>
                  <a:gd name="connsiteX3" fmla="*/ 295991 w 676550"/>
                  <a:gd name="connsiteY3" fmla="*/ 56496 h 1274493"/>
                  <a:gd name="connsiteX4" fmla="*/ 427877 w 676550"/>
                  <a:gd name="connsiteY4" fmla="*/ 56495 h 1274493"/>
                  <a:gd name="connsiteX5" fmla="*/ 427877 w 676550"/>
                  <a:gd name="connsiteY5" fmla="*/ 0 h 1274493"/>
                  <a:gd name="connsiteX6" fmla="*/ 676550 w 676550"/>
                  <a:gd name="connsiteY6" fmla="*/ 154335 h 1274493"/>
                  <a:gd name="connsiteX7" fmla="*/ 427877 w 676550"/>
                  <a:gd name="connsiteY7" fmla="*/ 308669 h 1274493"/>
                  <a:gd name="connsiteX8" fmla="*/ 427877 w 676550"/>
                  <a:gd name="connsiteY8" fmla="*/ 252174 h 1274493"/>
                  <a:gd name="connsiteX9" fmla="*/ 295991 w 676550"/>
                  <a:gd name="connsiteY9" fmla="*/ 252174 h 1274493"/>
                  <a:gd name="connsiteX10" fmla="*/ 195679 w 676550"/>
                  <a:gd name="connsiteY10" fmla="*/ 352486 h 1274493"/>
                  <a:gd name="connsiteX11" fmla="*/ 195679 w 676550"/>
                  <a:gd name="connsiteY11" fmla="*/ 1274493 h 1274493"/>
                  <a:gd name="connsiteX12" fmla="*/ 105050 w 676550"/>
                  <a:gd name="connsiteY12" fmla="*/ 1274265 h 1274493"/>
                  <a:gd name="connsiteX13" fmla="*/ 0 w 676550"/>
                  <a:gd name="connsiteY13" fmla="*/ 1274493 h 1274493"/>
                  <a:gd name="connsiteX0" fmla="*/ 105050 w 676550"/>
                  <a:gd name="connsiteY0" fmla="*/ 1274265 h 1365705"/>
                  <a:gd name="connsiteX1" fmla="*/ 0 w 676550"/>
                  <a:gd name="connsiteY1" fmla="*/ 1274493 h 1365705"/>
                  <a:gd name="connsiteX2" fmla="*/ 0 w 676550"/>
                  <a:gd name="connsiteY2" fmla="*/ 352486 h 1365705"/>
                  <a:gd name="connsiteX3" fmla="*/ 86694 w 676550"/>
                  <a:gd name="connsiteY3" fmla="*/ 143189 h 1365705"/>
                  <a:gd name="connsiteX4" fmla="*/ 295991 w 676550"/>
                  <a:gd name="connsiteY4" fmla="*/ 56496 h 1365705"/>
                  <a:gd name="connsiteX5" fmla="*/ 427877 w 676550"/>
                  <a:gd name="connsiteY5" fmla="*/ 56495 h 1365705"/>
                  <a:gd name="connsiteX6" fmla="*/ 427877 w 676550"/>
                  <a:gd name="connsiteY6" fmla="*/ 0 h 1365705"/>
                  <a:gd name="connsiteX7" fmla="*/ 676550 w 676550"/>
                  <a:gd name="connsiteY7" fmla="*/ 154335 h 1365705"/>
                  <a:gd name="connsiteX8" fmla="*/ 427877 w 676550"/>
                  <a:gd name="connsiteY8" fmla="*/ 308669 h 1365705"/>
                  <a:gd name="connsiteX9" fmla="*/ 427877 w 676550"/>
                  <a:gd name="connsiteY9" fmla="*/ 252174 h 1365705"/>
                  <a:gd name="connsiteX10" fmla="*/ 295991 w 676550"/>
                  <a:gd name="connsiteY10" fmla="*/ 252174 h 1365705"/>
                  <a:gd name="connsiteX11" fmla="*/ 195679 w 676550"/>
                  <a:gd name="connsiteY11" fmla="*/ 352486 h 1365705"/>
                  <a:gd name="connsiteX12" fmla="*/ 195679 w 676550"/>
                  <a:gd name="connsiteY12" fmla="*/ 1274493 h 1365705"/>
                  <a:gd name="connsiteX13" fmla="*/ 196490 w 676550"/>
                  <a:gd name="connsiteY13" fmla="*/ 1365705 h 1365705"/>
                  <a:gd name="connsiteX0" fmla="*/ 105050 w 676550"/>
                  <a:gd name="connsiteY0" fmla="*/ 1274265 h 1274493"/>
                  <a:gd name="connsiteX1" fmla="*/ 0 w 676550"/>
                  <a:gd name="connsiteY1" fmla="*/ 1274493 h 1274493"/>
                  <a:gd name="connsiteX2" fmla="*/ 0 w 676550"/>
                  <a:gd name="connsiteY2" fmla="*/ 352486 h 1274493"/>
                  <a:gd name="connsiteX3" fmla="*/ 86694 w 676550"/>
                  <a:gd name="connsiteY3" fmla="*/ 143189 h 1274493"/>
                  <a:gd name="connsiteX4" fmla="*/ 295991 w 676550"/>
                  <a:gd name="connsiteY4" fmla="*/ 56496 h 1274493"/>
                  <a:gd name="connsiteX5" fmla="*/ 427877 w 676550"/>
                  <a:gd name="connsiteY5" fmla="*/ 56495 h 1274493"/>
                  <a:gd name="connsiteX6" fmla="*/ 427877 w 676550"/>
                  <a:gd name="connsiteY6" fmla="*/ 0 h 1274493"/>
                  <a:gd name="connsiteX7" fmla="*/ 676550 w 676550"/>
                  <a:gd name="connsiteY7" fmla="*/ 154335 h 1274493"/>
                  <a:gd name="connsiteX8" fmla="*/ 427877 w 676550"/>
                  <a:gd name="connsiteY8" fmla="*/ 308669 h 1274493"/>
                  <a:gd name="connsiteX9" fmla="*/ 427877 w 676550"/>
                  <a:gd name="connsiteY9" fmla="*/ 252174 h 1274493"/>
                  <a:gd name="connsiteX10" fmla="*/ 295991 w 676550"/>
                  <a:gd name="connsiteY10" fmla="*/ 252174 h 1274493"/>
                  <a:gd name="connsiteX11" fmla="*/ 195679 w 676550"/>
                  <a:gd name="connsiteY11" fmla="*/ 352486 h 1274493"/>
                  <a:gd name="connsiteX12" fmla="*/ 195679 w 676550"/>
                  <a:gd name="connsiteY12" fmla="*/ 1274493 h 1274493"/>
                  <a:gd name="connsiteX0" fmla="*/ 0 w 676550"/>
                  <a:gd name="connsiteY0" fmla="*/ 1274493 h 1274493"/>
                  <a:gd name="connsiteX1" fmla="*/ 0 w 676550"/>
                  <a:gd name="connsiteY1" fmla="*/ 352486 h 1274493"/>
                  <a:gd name="connsiteX2" fmla="*/ 86694 w 676550"/>
                  <a:gd name="connsiteY2" fmla="*/ 143189 h 1274493"/>
                  <a:gd name="connsiteX3" fmla="*/ 295991 w 676550"/>
                  <a:gd name="connsiteY3" fmla="*/ 56496 h 1274493"/>
                  <a:gd name="connsiteX4" fmla="*/ 427877 w 676550"/>
                  <a:gd name="connsiteY4" fmla="*/ 56495 h 1274493"/>
                  <a:gd name="connsiteX5" fmla="*/ 427877 w 676550"/>
                  <a:gd name="connsiteY5" fmla="*/ 0 h 1274493"/>
                  <a:gd name="connsiteX6" fmla="*/ 676550 w 676550"/>
                  <a:gd name="connsiteY6" fmla="*/ 154335 h 1274493"/>
                  <a:gd name="connsiteX7" fmla="*/ 427877 w 676550"/>
                  <a:gd name="connsiteY7" fmla="*/ 308669 h 1274493"/>
                  <a:gd name="connsiteX8" fmla="*/ 427877 w 676550"/>
                  <a:gd name="connsiteY8" fmla="*/ 252174 h 1274493"/>
                  <a:gd name="connsiteX9" fmla="*/ 295991 w 676550"/>
                  <a:gd name="connsiteY9" fmla="*/ 252174 h 1274493"/>
                  <a:gd name="connsiteX10" fmla="*/ 195679 w 676550"/>
                  <a:gd name="connsiteY10" fmla="*/ 352486 h 1274493"/>
                  <a:gd name="connsiteX11" fmla="*/ 195679 w 676550"/>
                  <a:gd name="connsiteY11" fmla="*/ 1274493 h 1274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76550" h="1274493">
                    <a:moveTo>
                      <a:pt x="0" y="1274493"/>
                    </a:moveTo>
                    <a:lnTo>
                      <a:pt x="0" y="352486"/>
                    </a:lnTo>
                    <a:cubicBezTo>
                      <a:pt x="0" y="273984"/>
                      <a:pt x="31185" y="198698"/>
                      <a:pt x="86694" y="143189"/>
                    </a:cubicBezTo>
                    <a:cubicBezTo>
                      <a:pt x="142203" y="87680"/>
                      <a:pt x="217490" y="56495"/>
                      <a:pt x="295991" y="56496"/>
                    </a:cubicBezTo>
                    <a:lnTo>
                      <a:pt x="427877" y="56495"/>
                    </a:lnTo>
                    <a:lnTo>
                      <a:pt x="427877" y="0"/>
                    </a:lnTo>
                    <a:lnTo>
                      <a:pt x="676550" y="154335"/>
                    </a:lnTo>
                    <a:lnTo>
                      <a:pt x="427877" y="308669"/>
                    </a:lnTo>
                    <a:lnTo>
                      <a:pt x="427877" y="252174"/>
                    </a:lnTo>
                    <a:lnTo>
                      <a:pt x="295991" y="252174"/>
                    </a:lnTo>
                    <a:cubicBezTo>
                      <a:pt x="240590" y="252174"/>
                      <a:pt x="195679" y="297085"/>
                      <a:pt x="195679" y="352486"/>
                    </a:cubicBezTo>
                    <a:lnTo>
                      <a:pt x="195679" y="1274493"/>
                    </a:lnTo>
                  </a:path>
                </a:pathLst>
              </a:custGeom>
              <a:gradFill flip="none" rotWithShape="1">
                <a:gsLst>
                  <a:gs pos="0">
                    <a:srgbClr val="4E93C2"/>
                  </a:gs>
                  <a:gs pos="100000">
                    <a:srgbClr val="84B3CA"/>
                  </a:gs>
                </a:gsLst>
                <a:lin ang="10800000" scaled="1"/>
                <a:tileRect/>
              </a:gra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51" name="Group 48"/>
            <p:cNvGrpSpPr/>
            <p:nvPr/>
          </p:nvGrpSpPr>
          <p:grpSpPr>
            <a:xfrm>
              <a:off x="3928747" y="4871277"/>
              <a:ext cx="676550" cy="1436921"/>
              <a:chOff x="3952600" y="4871277"/>
              <a:chExt cx="676550" cy="1436921"/>
            </a:xfrm>
          </p:grpSpPr>
          <p:sp>
            <p:nvSpPr>
              <p:cNvPr id="152" name="Bent Arrow 49"/>
              <p:cNvSpPr/>
              <p:nvPr/>
            </p:nvSpPr>
            <p:spPr bwMode="auto">
              <a:xfrm flipH="1">
                <a:off x="3952600" y="4871277"/>
                <a:ext cx="676550" cy="996123"/>
              </a:xfrm>
              <a:prstGeom prst="bentArrow">
                <a:avLst>
                  <a:gd name="adj1" fmla="val 28923"/>
                  <a:gd name="adj2" fmla="val 22812"/>
                  <a:gd name="adj3" fmla="val 36756"/>
                  <a:gd name="adj4" fmla="val 43750"/>
                </a:avLst>
              </a:prstGeom>
              <a:gradFill flip="none" rotWithShape="1">
                <a:gsLst>
                  <a:gs pos="0">
                    <a:srgbClr val="4E93C2"/>
                  </a:gs>
                  <a:gs pos="100000">
                    <a:srgbClr val="84B3CA"/>
                  </a:gs>
                </a:gsLst>
                <a:lin ang="10800000" scaled="1"/>
                <a:tileRect/>
              </a:gra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3" name="Freeform 62"/>
              <p:cNvSpPr/>
              <p:nvPr/>
            </p:nvSpPr>
            <p:spPr bwMode="auto">
              <a:xfrm flipH="1" flipV="1">
                <a:off x="3952600" y="5410199"/>
                <a:ext cx="676550" cy="897999"/>
              </a:xfrm>
              <a:custGeom>
                <a:avLst/>
                <a:gdLst>
                  <a:gd name="connsiteX0" fmla="*/ 0 w 676550"/>
                  <a:gd name="connsiteY0" fmla="*/ 996123 h 996123"/>
                  <a:gd name="connsiteX1" fmla="*/ 0 w 676550"/>
                  <a:gd name="connsiteY1" fmla="*/ 352486 h 996123"/>
                  <a:gd name="connsiteX2" fmla="*/ 86694 w 676550"/>
                  <a:gd name="connsiteY2" fmla="*/ 143189 h 996123"/>
                  <a:gd name="connsiteX3" fmla="*/ 295991 w 676550"/>
                  <a:gd name="connsiteY3" fmla="*/ 56496 h 996123"/>
                  <a:gd name="connsiteX4" fmla="*/ 427877 w 676550"/>
                  <a:gd name="connsiteY4" fmla="*/ 56495 h 996123"/>
                  <a:gd name="connsiteX5" fmla="*/ 427877 w 676550"/>
                  <a:gd name="connsiteY5" fmla="*/ 0 h 996123"/>
                  <a:gd name="connsiteX6" fmla="*/ 676550 w 676550"/>
                  <a:gd name="connsiteY6" fmla="*/ 154335 h 996123"/>
                  <a:gd name="connsiteX7" fmla="*/ 427877 w 676550"/>
                  <a:gd name="connsiteY7" fmla="*/ 308669 h 996123"/>
                  <a:gd name="connsiteX8" fmla="*/ 427877 w 676550"/>
                  <a:gd name="connsiteY8" fmla="*/ 252174 h 996123"/>
                  <a:gd name="connsiteX9" fmla="*/ 295991 w 676550"/>
                  <a:gd name="connsiteY9" fmla="*/ 252174 h 996123"/>
                  <a:gd name="connsiteX10" fmla="*/ 195679 w 676550"/>
                  <a:gd name="connsiteY10" fmla="*/ 352486 h 996123"/>
                  <a:gd name="connsiteX11" fmla="*/ 195679 w 676550"/>
                  <a:gd name="connsiteY11" fmla="*/ 996123 h 996123"/>
                  <a:gd name="connsiteX12" fmla="*/ 0 w 676550"/>
                  <a:gd name="connsiteY12" fmla="*/ 996123 h 996123"/>
                  <a:gd name="connsiteX0" fmla="*/ 0 w 676550"/>
                  <a:gd name="connsiteY0" fmla="*/ 996123 h 997929"/>
                  <a:gd name="connsiteX1" fmla="*/ 0 w 676550"/>
                  <a:gd name="connsiteY1" fmla="*/ 352486 h 997929"/>
                  <a:gd name="connsiteX2" fmla="*/ 86694 w 676550"/>
                  <a:gd name="connsiteY2" fmla="*/ 143189 h 997929"/>
                  <a:gd name="connsiteX3" fmla="*/ 295991 w 676550"/>
                  <a:gd name="connsiteY3" fmla="*/ 56496 h 997929"/>
                  <a:gd name="connsiteX4" fmla="*/ 427877 w 676550"/>
                  <a:gd name="connsiteY4" fmla="*/ 56495 h 997929"/>
                  <a:gd name="connsiteX5" fmla="*/ 427877 w 676550"/>
                  <a:gd name="connsiteY5" fmla="*/ 0 h 997929"/>
                  <a:gd name="connsiteX6" fmla="*/ 676550 w 676550"/>
                  <a:gd name="connsiteY6" fmla="*/ 154335 h 997929"/>
                  <a:gd name="connsiteX7" fmla="*/ 427877 w 676550"/>
                  <a:gd name="connsiteY7" fmla="*/ 308669 h 997929"/>
                  <a:gd name="connsiteX8" fmla="*/ 427877 w 676550"/>
                  <a:gd name="connsiteY8" fmla="*/ 252174 h 997929"/>
                  <a:gd name="connsiteX9" fmla="*/ 295991 w 676550"/>
                  <a:gd name="connsiteY9" fmla="*/ 252174 h 997929"/>
                  <a:gd name="connsiteX10" fmla="*/ 195679 w 676550"/>
                  <a:gd name="connsiteY10" fmla="*/ 352486 h 997929"/>
                  <a:gd name="connsiteX11" fmla="*/ 195679 w 676550"/>
                  <a:gd name="connsiteY11" fmla="*/ 996123 h 997929"/>
                  <a:gd name="connsiteX12" fmla="*/ 100486 w 676550"/>
                  <a:gd name="connsiteY12" fmla="*/ 997929 h 997929"/>
                  <a:gd name="connsiteX13" fmla="*/ 0 w 676550"/>
                  <a:gd name="connsiteY13" fmla="*/ 996123 h 997929"/>
                  <a:gd name="connsiteX0" fmla="*/ 100486 w 676550"/>
                  <a:gd name="connsiteY0" fmla="*/ 997929 h 1089369"/>
                  <a:gd name="connsiteX1" fmla="*/ 0 w 676550"/>
                  <a:gd name="connsiteY1" fmla="*/ 996123 h 1089369"/>
                  <a:gd name="connsiteX2" fmla="*/ 0 w 676550"/>
                  <a:gd name="connsiteY2" fmla="*/ 352486 h 1089369"/>
                  <a:gd name="connsiteX3" fmla="*/ 86694 w 676550"/>
                  <a:gd name="connsiteY3" fmla="*/ 143189 h 1089369"/>
                  <a:gd name="connsiteX4" fmla="*/ 295991 w 676550"/>
                  <a:gd name="connsiteY4" fmla="*/ 56496 h 1089369"/>
                  <a:gd name="connsiteX5" fmla="*/ 427877 w 676550"/>
                  <a:gd name="connsiteY5" fmla="*/ 56495 h 1089369"/>
                  <a:gd name="connsiteX6" fmla="*/ 427877 w 676550"/>
                  <a:gd name="connsiteY6" fmla="*/ 0 h 1089369"/>
                  <a:gd name="connsiteX7" fmla="*/ 676550 w 676550"/>
                  <a:gd name="connsiteY7" fmla="*/ 154335 h 1089369"/>
                  <a:gd name="connsiteX8" fmla="*/ 427877 w 676550"/>
                  <a:gd name="connsiteY8" fmla="*/ 308669 h 1089369"/>
                  <a:gd name="connsiteX9" fmla="*/ 427877 w 676550"/>
                  <a:gd name="connsiteY9" fmla="*/ 252174 h 1089369"/>
                  <a:gd name="connsiteX10" fmla="*/ 295991 w 676550"/>
                  <a:gd name="connsiteY10" fmla="*/ 252174 h 1089369"/>
                  <a:gd name="connsiteX11" fmla="*/ 195679 w 676550"/>
                  <a:gd name="connsiteY11" fmla="*/ 352486 h 1089369"/>
                  <a:gd name="connsiteX12" fmla="*/ 195679 w 676550"/>
                  <a:gd name="connsiteY12" fmla="*/ 996123 h 1089369"/>
                  <a:gd name="connsiteX13" fmla="*/ 191926 w 676550"/>
                  <a:gd name="connsiteY13" fmla="*/ 1089369 h 1089369"/>
                  <a:gd name="connsiteX0" fmla="*/ 100486 w 676550"/>
                  <a:gd name="connsiteY0" fmla="*/ 997929 h 997929"/>
                  <a:gd name="connsiteX1" fmla="*/ 0 w 676550"/>
                  <a:gd name="connsiteY1" fmla="*/ 996123 h 997929"/>
                  <a:gd name="connsiteX2" fmla="*/ 0 w 676550"/>
                  <a:gd name="connsiteY2" fmla="*/ 352486 h 997929"/>
                  <a:gd name="connsiteX3" fmla="*/ 86694 w 676550"/>
                  <a:gd name="connsiteY3" fmla="*/ 143189 h 997929"/>
                  <a:gd name="connsiteX4" fmla="*/ 295991 w 676550"/>
                  <a:gd name="connsiteY4" fmla="*/ 56496 h 997929"/>
                  <a:gd name="connsiteX5" fmla="*/ 427877 w 676550"/>
                  <a:gd name="connsiteY5" fmla="*/ 56495 h 997929"/>
                  <a:gd name="connsiteX6" fmla="*/ 427877 w 676550"/>
                  <a:gd name="connsiteY6" fmla="*/ 0 h 997929"/>
                  <a:gd name="connsiteX7" fmla="*/ 676550 w 676550"/>
                  <a:gd name="connsiteY7" fmla="*/ 154335 h 997929"/>
                  <a:gd name="connsiteX8" fmla="*/ 427877 w 676550"/>
                  <a:gd name="connsiteY8" fmla="*/ 308669 h 997929"/>
                  <a:gd name="connsiteX9" fmla="*/ 427877 w 676550"/>
                  <a:gd name="connsiteY9" fmla="*/ 252174 h 997929"/>
                  <a:gd name="connsiteX10" fmla="*/ 295991 w 676550"/>
                  <a:gd name="connsiteY10" fmla="*/ 252174 h 997929"/>
                  <a:gd name="connsiteX11" fmla="*/ 195679 w 676550"/>
                  <a:gd name="connsiteY11" fmla="*/ 352486 h 997929"/>
                  <a:gd name="connsiteX12" fmla="*/ 195679 w 676550"/>
                  <a:gd name="connsiteY12" fmla="*/ 996123 h 997929"/>
                  <a:gd name="connsiteX0" fmla="*/ 0 w 676550"/>
                  <a:gd name="connsiteY0" fmla="*/ 996123 h 996123"/>
                  <a:gd name="connsiteX1" fmla="*/ 0 w 676550"/>
                  <a:gd name="connsiteY1" fmla="*/ 352486 h 996123"/>
                  <a:gd name="connsiteX2" fmla="*/ 86694 w 676550"/>
                  <a:gd name="connsiteY2" fmla="*/ 143189 h 996123"/>
                  <a:gd name="connsiteX3" fmla="*/ 295991 w 676550"/>
                  <a:gd name="connsiteY3" fmla="*/ 56496 h 996123"/>
                  <a:gd name="connsiteX4" fmla="*/ 427877 w 676550"/>
                  <a:gd name="connsiteY4" fmla="*/ 56495 h 996123"/>
                  <a:gd name="connsiteX5" fmla="*/ 427877 w 676550"/>
                  <a:gd name="connsiteY5" fmla="*/ 0 h 996123"/>
                  <a:gd name="connsiteX6" fmla="*/ 676550 w 676550"/>
                  <a:gd name="connsiteY6" fmla="*/ 154335 h 996123"/>
                  <a:gd name="connsiteX7" fmla="*/ 427877 w 676550"/>
                  <a:gd name="connsiteY7" fmla="*/ 308669 h 996123"/>
                  <a:gd name="connsiteX8" fmla="*/ 427877 w 676550"/>
                  <a:gd name="connsiteY8" fmla="*/ 252174 h 996123"/>
                  <a:gd name="connsiteX9" fmla="*/ 295991 w 676550"/>
                  <a:gd name="connsiteY9" fmla="*/ 252174 h 996123"/>
                  <a:gd name="connsiteX10" fmla="*/ 195679 w 676550"/>
                  <a:gd name="connsiteY10" fmla="*/ 352486 h 996123"/>
                  <a:gd name="connsiteX11" fmla="*/ 195679 w 676550"/>
                  <a:gd name="connsiteY11" fmla="*/ 996123 h 9961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76550" h="996123">
                    <a:moveTo>
                      <a:pt x="0" y="996123"/>
                    </a:moveTo>
                    <a:lnTo>
                      <a:pt x="0" y="352486"/>
                    </a:lnTo>
                    <a:cubicBezTo>
                      <a:pt x="0" y="273984"/>
                      <a:pt x="31185" y="198698"/>
                      <a:pt x="86694" y="143189"/>
                    </a:cubicBezTo>
                    <a:cubicBezTo>
                      <a:pt x="142203" y="87680"/>
                      <a:pt x="217490" y="56495"/>
                      <a:pt x="295991" y="56496"/>
                    </a:cubicBezTo>
                    <a:lnTo>
                      <a:pt x="427877" y="56495"/>
                    </a:lnTo>
                    <a:lnTo>
                      <a:pt x="427877" y="0"/>
                    </a:lnTo>
                    <a:lnTo>
                      <a:pt x="676550" y="154335"/>
                    </a:lnTo>
                    <a:lnTo>
                      <a:pt x="427877" y="308669"/>
                    </a:lnTo>
                    <a:lnTo>
                      <a:pt x="427877" y="252174"/>
                    </a:lnTo>
                    <a:lnTo>
                      <a:pt x="295991" y="252174"/>
                    </a:lnTo>
                    <a:cubicBezTo>
                      <a:pt x="240590" y="252174"/>
                      <a:pt x="195679" y="297085"/>
                      <a:pt x="195679" y="352486"/>
                    </a:cubicBezTo>
                    <a:lnTo>
                      <a:pt x="195679" y="996123"/>
                    </a:lnTo>
                  </a:path>
                </a:pathLst>
              </a:custGeom>
              <a:gradFill flip="none" rotWithShape="1">
                <a:gsLst>
                  <a:gs pos="0">
                    <a:srgbClr val="4E93C2"/>
                  </a:gs>
                  <a:gs pos="100000">
                    <a:srgbClr val="84B3CA"/>
                  </a:gs>
                </a:gsLst>
                <a:lin ang="10800000" scaled="1"/>
                <a:tileRect/>
              </a:gra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71" name="Gruppieren 170"/>
          <p:cNvGrpSpPr/>
          <p:nvPr/>
        </p:nvGrpSpPr>
        <p:grpSpPr>
          <a:xfrm rot="467567">
            <a:off x="3428680" y="2043503"/>
            <a:ext cx="1140756" cy="812706"/>
            <a:chOff x="2262725" y="1968065"/>
            <a:chExt cx="1447610" cy="1031318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172" name="Gebogener Pfeil 171"/>
            <p:cNvSpPr/>
            <p:nvPr/>
          </p:nvSpPr>
          <p:spPr>
            <a:xfrm rot="2700000">
              <a:off x="2679017" y="1968065"/>
              <a:ext cx="1031318" cy="1031318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4974895"/>
                <a:gd name="adj5" fmla="val 12500"/>
              </a:avLst>
            </a:prstGeom>
            <a:gradFill flip="none" rotWithShape="1">
              <a:gsLst>
                <a:gs pos="82000">
                  <a:srgbClr val="609EC8"/>
                </a:gs>
                <a:gs pos="60000">
                  <a:srgbClr val="9CBACC"/>
                </a:gs>
              </a:gsLst>
              <a:lin ang="0" scaled="0"/>
              <a:tileRect/>
            </a:gra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" name="Gebogener Pfeil 172"/>
            <p:cNvSpPr/>
            <p:nvPr/>
          </p:nvSpPr>
          <p:spPr>
            <a:xfrm rot="13500000">
              <a:off x="2262725" y="1968065"/>
              <a:ext cx="1031318" cy="1031318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4974895"/>
                <a:gd name="adj5" fmla="val 12500"/>
              </a:avLst>
            </a:prstGeom>
            <a:gradFill flip="none" rotWithShape="1">
              <a:gsLst>
                <a:gs pos="82000">
                  <a:srgbClr val="609EC8"/>
                </a:gs>
                <a:gs pos="60000">
                  <a:srgbClr val="9CBACC"/>
                </a:gs>
              </a:gsLst>
              <a:lin ang="0" scaled="0"/>
              <a:tileRect/>
            </a:gra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7" name="Pfeil nach rechts 166"/>
          <p:cNvSpPr/>
          <p:nvPr/>
        </p:nvSpPr>
        <p:spPr>
          <a:xfrm rot="10800000">
            <a:off x="5501997" y="3674196"/>
            <a:ext cx="600674" cy="302652"/>
          </a:xfrm>
          <a:prstGeom prst="rightArrow">
            <a:avLst>
              <a:gd name="adj1" fmla="val 57193"/>
              <a:gd name="adj2" fmla="val 78325"/>
            </a:avLst>
          </a:prstGeom>
          <a:gradFill flip="none" rotWithShape="1">
            <a:gsLst>
              <a:gs pos="82000">
                <a:srgbClr val="609EC8"/>
              </a:gs>
              <a:gs pos="60000">
                <a:srgbClr val="9CBACC"/>
              </a:gs>
            </a:gsLst>
            <a:lin ang="0" scaled="0"/>
            <a:tileRect/>
          </a:gra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4" name="Gruppieren 173"/>
          <p:cNvGrpSpPr/>
          <p:nvPr/>
        </p:nvGrpSpPr>
        <p:grpSpPr>
          <a:xfrm>
            <a:off x="4481102" y="1615760"/>
            <a:ext cx="5851244" cy="849798"/>
            <a:chOff x="2984908" y="1615760"/>
            <a:chExt cx="5851244" cy="849798"/>
          </a:xfrm>
        </p:grpSpPr>
        <p:sp>
          <p:nvSpPr>
            <p:cNvPr id="175" name="AutoShape 32"/>
            <p:cNvSpPr>
              <a:spLocks noChangeArrowheads="1"/>
            </p:cNvSpPr>
            <p:nvPr/>
          </p:nvSpPr>
          <p:spPr bwMode="auto">
            <a:xfrm>
              <a:off x="5791200" y="1615760"/>
              <a:ext cx="3044952" cy="849798"/>
            </a:xfrm>
            <a:prstGeom prst="roundRect">
              <a:avLst>
                <a:gd name="adj" fmla="val 10162"/>
              </a:avLst>
            </a:prstGeom>
            <a:solidFill>
              <a:srgbClr val="CCFFCC"/>
            </a:solidFill>
            <a:ln w="12700" algn="ctr">
              <a:noFill/>
              <a:miter lim="800000"/>
              <a:headEnd/>
              <a:tailEnd/>
            </a:ln>
          </p:spPr>
          <p:txBody>
            <a:bodyPr lIns="36000" tIns="9144" rIns="36000" bIns="9144" anchor="ctr"/>
            <a:lstStyle/>
            <a:p>
              <a:pPr marL="7200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600" dirty="0">
                  <a:latin typeface="Arial" pitchFamily="34" charset="0"/>
                  <a:cs typeface="Arial" pitchFamily="34" charset="0"/>
                </a:rPr>
                <a:t>Симуляция на системном уровне уточняет требования для компонент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76" name="Straight Connector 59"/>
            <p:cNvCxnSpPr>
              <a:endCxn id="175" idx="1"/>
            </p:cNvCxnSpPr>
            <p:nvPr/>
          </p:nvCxnSpPr>
          <p:spPr>
            <a:xfrm flipV="1">
              <a:off x="2984908" y="2040659"/>
              <a:ext cx="2806292" cy="386956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008000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  <p:grpSp>
        <p:nvGrpSpPr>
          <p:cNvPr id="25" name="Gruppieren 24"/>
          <p:cNvGrpSpPr/>
          <p:nvPr/>
        </p:nvGrpSpPr>
        <p:grpSpPr>
          <a:xfrm>
            <a:off x="5848185" y="3825523"/>
            <a:ext cx="4503818" cy="2343835"/>
            <a:chOff x="4339266" y="3886998"/>
            <a:chExt cx="4503818" cy="2343835"/>
          </a:xfrm>
        </p:grpSpPr>
        <p:sp>
          <p:nvSpPr>
            <p:cNvPr id="179" name="AutoShape 32"/>
            <p:cNvSpPr>
              <a:spLocks noChangeArrowheads="1"/>
            </p:cNvSpPr>
            <p:nvPr/>
          </p:nvSpPr>
          <p:spPr bwMode="auto">
            <a:xfrm>
              <a:off x="5798132" y="5381035"/>
              <a:ext cx="3044952" cy="849798"/>
            </a:xfrm>
            <a:prstGeom prst="roundRect">
              <a:avLst>
                <a:gd name="adj" fmla="val 10162"/>
              </a:avLst>
            </a:prstGeom>
            <a:solidFill>
              <a:srgbClr val="CCFFCC"/>
            </a:solidFill>
            <a:ln w="12700" algn="ctr">
              <a:noFill/>
              <a:miter lim="800000"/>
              <a:headEnd/>
              <a:tailEnd/>
            </a:ln>
          </p:spPr>
          <p:txBody>
            <a:bodyPr lIns="36000" tIns="9144" rIns="36000" bIns="9144" anchor="ctr"/>
            <a:lstStyle/>
            <a:p>
              <a:pPr algn="ctr">
                <a:buNone/>
                <a:defRPr/>
              </a:pPr>
              <a:r>
                <a:rPr lang="ru-RU" sz="1600" dirty="0">
                  <a:latin typeface="Arial" pitchFamily="34" charset="0"/>
                  <a:cs typeface="Arial" pitchFamily="34" charset="0"/>
                </a:rPr>
                <a:t>Результаты детального проектирования уточняют системную модель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80" name="Straight Connector 59"/>
            <p:cNvCxnSpPr>
              <a:endCxn id="179" idx="1"/>
            </p:cNvCxnSpPr>
            <p:nvPr/>
          </p:nvCxnSpPr>
          <p:spPr>
            <a:xfrm>
              <a:off x="4339266" y="3886998"/>
              <a:ext cx="1458866" cy="1918936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008000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  <p:grpSp>
        <p:nvGrpSpPr>
          <p:cNvPr id="36" name="Gruppieren 35"/>
          <p:cNvGrpSpPr/>
          <p:nvPr/>
        </p:nvGrpSpPr>
        <p:grpSpPr>
          <a:xfrm>
            <a:off x="5515464" y="3381139"/>
            <a:ext cx="654335" cy="141985"/>
            <a:chOff x="4006544" y="3381138"/>
            <a:chExt cx="654335" cy="141985"/>
          </a:xfrm>
        </p:grpSpPr>
        <p:grpSp>
          <p:nvGrpSpPr>
            <p:cNvPr id="17" name="Gruppieren 16"/>
            <p:cNvGrpSpPr/>
            <p:nvPr/>
          </p:nvGrpSpPr>
          <p:grpSpPr>
            <a:xfrm>
              <a:off x="4048879" y="3381138"/>
              <a:ext cx="612000" cy="0"/>
              <a:chOff x="4048879" y="3357082"/>
              <a:chExt cx="612000" cy="0"/>
            </a:xfrm>
          </p:grpSpPr>
          <p:cxnSp>
            <p:nvCxnSpPr>
              <p:cNvPr id="12" name="Gerade Verbindung 11"/>
              <p:cNvCxnSpPr/>
              <p:nvPr/>
            </p:nvCxnSpPr>
            <p:spPr>
              <a:xfrm>
                <a:off x="4048879" y="3357082"/>
                <a:ext cx="612000" cy="0"/>
              </a:xfrm>
              <a:prstGeom prst="line">
                <a:avLst/>
              </a:prstGeom>
              <a:ln w="76200">
                <a:solidFill>
                  <a:schemeClr val="bg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Gerade Verbindung 180"/>
              <p:cNvCxnSpPr>
                <a:stCxn id="64" idx="3"/>
                <a:endCxn id="101" idx="1"/>
              </p:cNvCxnSpPr>
              <p:nvPr/>
            </p:nvCxnSpPr>
            <p:spPr>
              <a:xfrm>
                <a:off x="4065813" y="3357082"/>
                <a:ext cx="546906" cy="0"/>
              </a:xfrm>
              <a:prstGeom prst="line">
                <a:avLst/>
              </a:prstGeom>
              <a:ln w="38100">
                <a:solidFill>
                  <a:srgbClr val="80808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4" name="Gruppieren 183"/>
            <p:cNvGrpSpPr/>
            <p:nvPr/>
          </p:nvGrpSpPr>
          <p:grpSpPr>
            <a:xfrm>
              <a:off x="4006544" y="3523123"/>
              <a:ext cx="612000" cy="0"/>
              <a:chOff x="4006544" y="3357082"/>
              <a:chExt cx="612000" cy="0"/>
            </a:xfrm>
          </p:grpSpPr>
          <p:cxnSp>
            <p:nvCxnSpPr>
              <p:cNvPr id="185" name="Gerade Verbindung 184"/>
              <p:cNvCxnSpPr/>
              <p:nvPr/>
            </p:nvCxnSpPr>
            <p:spPr>
              <a:xfrm>
                <a:off x="4006544" y="3357082"/>
                <a:ext cx="612000" cy="0"/>
              </a:xfrm>
              <a:prstGeom prst="line">
                <a:avLst/>
              </a:prstGeom>
              <a:ln w="76200">
                <a:solidFill>
                  <a:schemeClr val="bg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Gerade Verbindung 185"/>
              <p:cNvCxnSpPr/>
              <p:nvPr/>
            </p:nvCxnSpPr>
            <p:spPr>
              <a:xfrm>
                <a:off x="4065813" y="3357082"/>
                <a:ext cx="546906" cy="0"/>
              </a:xfrm>
              <a:prstGeom prst="line">
                <a:avLst/>
              </a:prstGeom>
              <a:ln w="38100">
                <a:solidFill>
                  <a:srgbClr val="80808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" name="Gruppieren 25"/>
          <p:cNvGrpSpPr/>
          <p:nvPr/>
        </p:nvGrpSpPr>
        <p:grpSpPr>
          <a:xfrm>
            <a:off x="5848185" y="3452835"/>
            <a:ext cx="4503818" cy="1611712"/>
            <a:chOff x="4339266" y="2538835"/>
            <a:chExt cx="4503818" cy="1611712"/>
          </a:xfrm>
        </p:grpSpPr>
        <p:sp>
          <p:nvSpPr>
            <p:cNvPr id="182" name="AutoShape 32"/>
            <p:cNvSpPr>
              <a:spLocks noChangeArrowheads="1"/>
            </p:cNvSpPr>
            <p:nvPr/>
          </p:nvSpPr>
          <p:spPr bwMode="auto">
            <a:xfrm>
              <a:off x="5798132" y="3300749"/>
              <a:ext cx="3044952" cy="849798"/>
            </a:xfrm>
            <a:prstGeom prst="roundRect">
              <a:avLst>
                <a:gd name="adj" fmla="val 10162"/>
              </a:avLst>
            </a:prstGeom>
            <a:solidFill>
              <a:srgbClr val="CCFFCC"/>
            </a:solidFill>
            <a:ln w="12700" algn="ctr">
              <a:noFill/>
              <a:miter lim="800000"/>
              <a:headEnd/>
              <a:tailEnd/>
            </a:ln>
          </p:spPr>
          <p:txBody>
            <a:bodyPr lIns="36000" tIns="9144" rIns="36000" bIns="9144" anchor="ctr"/>
            <a:lstStyle/>
            <a:p>
              <a:pPr algn="ctr">
                <a:buNone/>
                <a:defRPr/>
              </a:pPr>
              <a:r>
                <a:rPr lang="ru-RU" sz="1600" dirty="0">
                  <a:latin typeface="Arial" pitchFamily="34" charset="0"/>
                  <a:cs typeface="Arial" pitchFamily="34" charset="0"/>
                </a:rPr>
                <a:t>Можно использовать </a:t>
              </a:r>
              <a:r>
                <a:rPr lang="ru-RU" sz="1600" dirty="0" err="1">
                  <a:latin typeface="Arial" pitchFamily="34" charset="0"/>
                  <a:cs typeface="Arial" pitchFamily="34" charset="0"/>
                </a:rPr>
                <a:t>косимуляцию</a:t>
              </a:r>
              <a:r>
                <a:rPr lang="ru-RU" sz="1600" dirty="0">
                  <a:latin typeface="Arial" pitchFamily="34" charset="0"/>
                  <a:cs typeface="Arial" pitchFamily="34" charset="0"/>
                </a:rPr>
                <a:t> в целях верификации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83" name="Straight Connector 59"/>
            <p:cNvCxnSpPr>
              <a:endCxn id="182" idx="1"/>
            </p:cNvCxnSpPr>
            <p:nvPr/>
          </p:nvCxnSpPr>
          <p:spPr>
            <a:xfrm>
              <a:off x="4339266" y="2538835"/>
              <a:ext cx="1458866" cy="1186813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008000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624892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" grpId="0" animBg="1"/>
      <p:bldP spid="16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319" y="762000"/>
            <a:ext cx="11201400" cy="1143000"/>
          </a:xfrm>
        </p:spPr>
        <p:txBody>
          <a:bodyPr/>
          <a:lstStyle/>
          <a:p>
            <a:pPr algn="ctr"/>
            <a:r>
              <a:rPr lang="ru-RU" sz="2400" dirty="0" smtClean="0"/>
              <a:t>Статистика отдачи от применения МОП</a:t>
            </a:r>
            <a:endParaRPr lang="ru-RU" sz="2400" dirty="0"/>
          </a:p>
        </p:txBody>
      </p:sp>
      <p:pic>
        <p:nvPicPr>
          <p:cNvPr id="4" name="Объект 3" descr="Вырезка экрана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4337" y="1245616"/>
            <a:ext cx="7633601" cy="5348898"/>
          </a:xfrm>
        </p:spPr>
      </p:pic>
    </p:spTree>
    <p:extLst>
      <p:ext uri="{BB962C8B-B14F-4D97-AF65-F5344CB8AC3E}">
        <p14:creationId xmlns:p14="http://schemas.microsoft.com/office/powerpoint/2010/main" val="184770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1964533" y="719139"/>
            <a:ext cx="8459787" cy="701675"/>
          </a:xfrm>
        </p:spPr>
        <p:txBody>
          <a:bodyPr/>
          <a:lstStyle/>
          <a:p>
            <a:r>
              <a:rPr lang="ru-RU" sz="2000" dirty="0"/>
              <a:t>Эффект от применения МОП с </a:t>
            </a:r>
            <a:r>
              <a:rPr lang="ru-RU" sz="2000" dirty="0" err="1"/>
              <a:t>т.з</a:t>
            </a:r>
            <a:r>
              <a:rPr lang="ru-RU" sz="2000" dirty="0"/>
              <a:t>. количества и сроков идентификации технических проблем</a:t>
            </a:r>
            <a:endParaRPr lang="en-US" sz="2000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/>
        </p:nvGraphicFramePr>
        <p:xfrm>
          <a:off x="2423319" y="1447800"/>
          <a:ext cx="7772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118519" y="5735638"/>
            <a:ext cx="80772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2400" u="sng" dirty="0"/>
              <a:t>При МОП 85% процентов ошибок обнаруживается на первых этапах</a:t>
            </a:r>
          </a:p>
        </p:txBody>
      </p:sp>
    </p:spTree>
    <p:extLst>
      <p:ext uri="{BB962C8B-B14F-4D97-AF65-F5344CB8AC3E}">
        <p14:creationId xmlns:p14="http://schemas.microsoft.com/office/powerpoint/2010/main" val="3764977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8092" y="548680"/>
            <a:ext cx="10742957" cy="762000"/>
          </a:xfrm>
        </p:spPr>
        <p:txBody>
          <a:bodyPr/>
          <a:lstStyle/>
          <a:p>
            <a:r>
              <a:rPr lang="ru-RU" sz="2400" dirty="0"/>
              <a:t>Финансовые последствия отсутствия стимулирования ранней верификации</a:t>
            </a:r>
            <a:endParaRPr lang="de-DE" sz="2400" dirty="0"/>
          </a:p>
        </p:txBody>
      </p:sp>
      <p:sp>
        <p:nvSpPr>
          <p:cNvPr id="1062" name="Rectangle 38"/>
          <p:cNvSpPr>
            <a:spLocks noChangeArrowheads="1"/>
          </p:cNvSpPr>
          <p:nvPr/>
        </p:nvSpPr>
        <p:spPr bwMode="auto">
          <a:xfrm>
            <a:off x="2599249" y="1328177"/>
            <a:ext cx="9525" cy="4016456"/>
          </a:xfrm>
          <a:prstGeom prst="rect">
            <a:avLst/>
          </a:prstGeom>
          <a:solidFill>
            <a:schemeClr val="accent3">
              <a:lumMod val="85000"/>
            </a:schemeClr>
          </a:solidFill>
          <a:ln w="6">
            <a:solidFill>
              <a:schemeClr val="accent3">
                <a:lumMod val="8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2599247" y="5344635"/>
            <a:ext cx="7410450" cy="8491"/>
          </a:xfrm>
          <a:prstGeom prst="rect">
            <a:avLst/>
          </a:prstGeom>
          <a:solidFill>
            <a:srgbClr val="868686"/>
          </a:solidFill>
          <a:ln w="6">
            <a:solidFill>
              <a:schemeClr val="accent3">
                <a:lumMod val="8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5" name="Rectangle 41"/>
          <p:cNvSpPr>
            <a:spLocks noChangeArrowheads="1"/>
          </p:cNvSpPr>
          <p:nvPr/>
        </p:nvSpPr>
        <p:spPr bwMode="auto">
          <a:xfrm>
            <a:off x="2918466" y="5464932"/>
            <a:ext cx="143032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000000"/>
                </a:solidFill>
                <a:cs typeface="Arial" pitchFamily="34" charset="0"/>
              </a:rPr>
              <a:t>Стадия создания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000000"/>
                </a:solidFill>
                <a:cs typeface="Arial" pitchFamily="34" charset="0"/>
              </a:rPr>
              <a:t> требований</a:t>
            </a:r>
            <a:endParaRPr lang="en-US" sz="14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066" name="Rectangle 42"/>
          <p:cNvSpPr>
            <a:spLocks noChangeArrowheads="1"/>
          </p:cNvSpPr>
          <p:nvPr/>
        </p:nvSpPr>
        <p:spPr bwMode="auto">
          <a:xfrm>
            <a:off x="4537213" y="5464932"/>
            <a:ext cx="134972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000000"/>
                </a:solidFill>
                <a:cs typeface="Arial" pitchFamily="34" charset="0"/>
              </a:rPr>
              <a:t>Стадия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000000"/>
                </a:solidFill>
                <a:cs typeface="Arial" pitchFamily="34" charset="0"/>
              </a:rPr>
              <a:t>проектирования</a:t>
            </a:r>
            <a:endParaRPr lang="en-US" sz="1400" dirty="0">
              <a:cs typeface="Arial" pitchFamily="34" charset="0"/>
            </a:endParaRPr>
          </a:p>
        </p:txBody>
      </p:sp>
      <p:sp>
        <p:nvSpPr>
          <p:cNvPr id="1067" name="Rectangle 43"/>
          <p:cNvSpPr>
            <a:spLocks noChangeArrowheads="1"/>
          </p:cNvSpPr>
          <p:nvPr/>
        </p:nvSpPr>
        <p:spPr bwMode="auto">
          <a:xfrm>
            <a:off x="6520953" y="5464932"/>
            <a:ext cx="154651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000000"/>
                </a:solidFill>
                <a:cs typeface="Arial" pitchFamily="34" charset="0"/>
              </a:rPr>
              <a:t>Стадия написания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000000"/>
                </a:solidFill>
                <a:cs typeface="Arial" pitchFamily="34" charset="0"/>
              </a:rPr>
              <a:t>кода</a:t>
            </a:r>
            <a:endParaRPr lang="en-US" sz="1400" dirty="0">
              <a:cs typeface="Arial" pitchFamily="34" charset="0"/>
            </a:endParaRPr>
          </a:p>
        </p:txBody>
      </p:sp>
      <p:sp>
        <p:nvSpPr>
          <p:cNvPr id="1068" name="Rectangle 44"/>
          <p:cNvSpPr>
            <a:spLocks noChangeArrowheads="1"/>
          </p:cNvSpPr>
          <p:nvPr/>
        </p:nvSpPr>
        <p:spPr bwMode="auto">
          <a:xfrm>
            <a:off x="8545835" y="5464932"/>
            <a:ext cx="119186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000000"/>
                </a:solidFill>
                <a:cs typeface="Arial" pitchFamily="34" charset="0"/>
              </a:rPr>
              <a:t>Стадия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000000"/>
                </a:solidFill>
                <a:cs typeface="Arial" pitchFamily="34" charset="0"/>
              </a:rPr>
              <a:t> тестирования</a:t>
            </a:r>
            <a:endParaRPr lang="en-US" sz="1400" dirty="0">
              <a:cs typeface="Arial" pitchFamily="34" charset="0"/>
            </a:endParaRPr>
          </a:p>
        </p:txBody>
      </p:sp>
      <p:sp>
        <p:nvSpPr>
          <p:cNvPr id="1069" name="Rectangle 45"/>
          <p:cNvSpPr>
            <a:spLocks noChangeArrowheads="1"/>
          </p:cNvSpPr>
          <p:nvPr/>
        </p:nvSpPr>
        <p:spPr bwMode="auto">
          <a:xfrm rot="16200000">
            <a:off x="722716" y="3007751"/>
            <a:ext cx="311700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latin typeface="+mj-lt"/>
                <a:cs typeface="Arial" pitchFamily="34" charset="0"/>
              </a:rPr>
              <a:t>Относительная стоимость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latin typeface="+mj-lt"/>
                <a:cs typeface="Arial" pitchFamily="34" charset="0"/>
              </a:rPr>
              <a:t>исправления ошибки</a:t>
            </a:r>
            <a:endParaRPr lang="en-US" b="1" dirty="0">
              <a:latin typeface="+mj-lt"/>
              <a:cs typeface="Arial" pitchFamily="34" charset="0"/>
            </a:endParaRPr>
          </a:p>
        </p:txBody>
      </p:sp>
      <p:sp>
        <p:nvSpPr>
          <p:cNvPr id="1071" name="Rectangle 47"/>
          <p:cNvSpPr>
            <a:spLocks noChangeArrowheads="1"/>
          </p:cNvSpPr>
          <p:nvPr/>
        </p:nvSpPr>
        <p:spPr bwMode="auto">
          <a:xfrm>
            <a:off x="4217059" y="5880518"/>
            <a:ext cx="444012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Стадия  в которой ошибка исправлена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4080252" y="1071486"/>
            <a:ext cx="6107419" cy="4873924"/>
            <a:chOff x="2571332" y="1228242"/>
            <a:chExt cx="6107419" cy="4873924"/>
          </a:xfrm>
        </p:grpSpPr>
        <p:sp>
          <p:nvSpPr>
            <p:cNvPr id="64" name="TextBox 63"/>
            <p:cNvSpPr txBox="1"/>
            <p:nvPr/>
          </p:nvSpPr>
          <p:spPr>
            <a:xfrm>
              <a:off x="2571332" y="1495971"/>
              <a:ext cx="385266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>
                  <a:latin typeface="+mj-lt"/>
                </a:rPr>
                <a:t>Ошибки  сделанные в ранних и исправленные в поздних стадиях самые дорогие</a:t>
              </a:r>
              <a:r>
                <a:rPr lang="en-US" sz="1600" b="1" dirty="0">
                  <a:latin typeface="+mj-lt"/>
                </a:rPr>
                <a:t>! </a:t>
              </a:r>
            </a:p>
          </p:txBody>
        </p:sp>
        <p:sp>
          <p:nvSpPr>
            <p:cNvPr id="66" name="Oval 65"/>
            <p:cNvSpPr/>
            <p:nvPr/>
          </p:nvSpPr>
          <p:spPr bwMode="auto">
            <a:xfrm>
              <a:off x="6159287" y="1228242"/>
              <a:ext cx="2519464" cy="4873924"/>
            </a:xfrm>
            <a:prstGeom prst="ellipse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000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" name="Group 35"/>
          <p:cNvGrpSpPr/>
          <p:nvPr/>
        </p:nvGrpSpPr>
        <p:grpSpPr>
          <a:xfrm>
            <a:off x="3069655" y="1332964"/>
            <a:ext cx="5780338" cy="4029754"/>
            <a:chOff x="1560736" y="1983928"/>
            <a:chExt cx="5780338" cy="4029754"/>
          </a:xfrm>
        </p:grpSpPr>
        <p:grpSp>
          <p:nvGrpSpPr>
            <p:cNvPr id="4" name="Group 67"/>
            <p:cNvGrpSpPr/>
            <p:nvPr/>
          </p:nvGrpSpPr>
          <p:grpSpPr>
            <a:xfrm>
              <a:off x="2009970" y="1983928"/>
              <a:ext cx="5331104" cy="4029754"/>
              <a:chOff x="2009970" y="1983928"/>
              <a:chExt cx="5331104" cy="4029754"/>
            </a:xfrm>
          </p:grpSpPr>
          <p:sp>
            <p:nvSpPr>
              <p:cNvPr id="48" name="Rectangle 47"/>
              <p:cNvSpPr/>
              <p:nvPr/>
            </p:nvSpPr>
            <p:spPr bwMode="auto">
              <a:xfrm>
                <a:off x="7004643" y="1983928"/>
                <a:ext cx="336431" cy="4029754"/>
              </a:xfrm>
              <a:prstGeom prst="rect">
                <a:avLst/>
              </a:prstGeom>
              <a:solidFill>
                <a:srgbClr val="7030A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 bwMode="auto">
              <a:xfrm>
                <a:off x="5167232" y="5213884"/>
                <a:ext cx="327804" cy="799798"/>
              </a:xfrm>
              <a:prstGeom prst="rect">
                <a:avLst/>
              </a:prstGeom>
              <a:solidFill>
                <a:srgbClr val="7030A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51" name="Rectangle 50"/>
              <p:cNvSpPr/>
              <p:nvPr/>
            </p:nvSpPr>
            <p:spPr bwMode="auto">
              <a:xfrm>
                <a:off x="3364309" y="5629163"/>
                <a:ext cx="327804" cy="384519"/>
              </a:xfrm>
              <a:prstGeom prst="rect">
                <a:avLst/>
              </a:prstGeom>
              <a:solidFill>
                <a:srgbClr val="7030A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 bwMode="auto">
              <a:xfrm>
                <a:off x="2009970" y="5944468"/>
                <a:ext cx="327804" cy="69214"/>
              </a:xfrm>
              <a:prstGeom prst="rect">
                <a:avLst/>
              </a:prstGeom>
              <a:solidFill>
                <a:srgbClr val="7030A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latin typeface="Times New Roman" pitchFamily="18" charset="0"/>
                </a:endParaRPr>
              </a:p>
            </p:txBody>
          </p:sp>
        </p:grpSp>
        <p:sp>
          <p:nvSpPr>
            <p:cNvPr id="75" name="TextBox 1"/>
            <p:cNvSpPr txBox="1"/>
            <p:nvPr/>
          </p:nvSpPr>
          <p:spPr>
            <a:xfrm>
              <a:off x="1560736" y="4934562"/>
              <a:ext cx="2559265" cy="252248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sz="1200" b="1" dirty="0">
                  <a:solidFill>
                    <a:srgbClr val="7030A0"/>
                  </a:solidFill>
                </a:rPr>
                <a:t>стадии создания требований</a:t>
              </a:r>
              <a:endParaRPr lang="en-US" sz="1200" b="1" dirty="0">
                <a:solidFill>
                  <a:srgbClr val="7030A0"/>
                </a:solidFill>
              </a:endParaRPr>
            </a:p>
          </p:txBody>
        </p:sp>
      </p:grpSp>
      <p:grpSp>
        <p:nvGrpSpPr>
          <p:cNvPr id="5" name="Group 34"/>
          <p:cNvGrpSpPr/>
          <p:nvPr/>
        </p:nvGrpSpPr>
        <p:grpSpPr>
          <a:xfrm>
            <a:off x="3069655" y="3922260"/>
            <a:ext cx="6108158" cy="1440458"/>
            <a:chOff x="1560736" y="4573224"/>
            <a:chExt cx="6108158" cy="1440458"/>
          </a:xfrm>
        </p:grpSpPr>
        <p:grpSp>
          <p:nvGrpSpPr>
            <p:cNvPr id="6" name="Group 68"/>
            <p:cNvGrpSpPr/>
            <p:nvPr/>
          </p:nvGrpSpPr>
          <p:grpSpPr>
            <a:xfrm>
              <a:off x="3692114" y="5221574"/>
              <a:ext cx="3976780" cy="792108"/>
              <a:chOff x="3692114" y="5221574"/>
              <a:chExt cx="3976780" cy="792108"/>
            </a:xfrm>
          </p:grpSpPr>
          <p:sp>
            <p:nvSpPr>
              <p:cNvPr id="53" name="Rectangle 52"/>
              <p:cNvSpPr/>
              <p:nvPr/>
            </p:nvSpPr>
            <p:spPr bwMode="auto">
              <a:xfrm>
                <a:off x="5495036" y="5598402"/>
                <a:ext cx="327804" cy="415280"/>
              </a:xfrm>
              <a:prstGeom prst="rect">
                <a:avLst/>
              </a:prstGeom>
              <a:solidFill>
                <a:srgbClr val="98B95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54" name="Rectangle 53"/>
              <p:cNvSpPr/>
              <p:nvPr/>
            </p:nvSpPr>
            <p:spPr bwMode="auto">
              <a:xfrm>
                <a:off x="7341090" y="5221574"/>
                <a:ext cx="327804" cy="792108"/>
              </a:xfrm>
              <a:prstGeom prst="rect">
                <a:avLst/>
              </a:prstGeom>
              <a:solidFill>
                <a:srgbClr val="98B95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 bwMode="auto">
              <a:xfrm>
                <a:off x="3692114" y="5926043"/>
                <a:ext cx="327804" cy="87639"/>
              </a:xfrm>
              <a:prstGeom prst="rect">
                <a:avLst/>
              </a:prstGeom>
              <a:solidFill>
                <a:srgbClr val="98B95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latin typeface="Times New Roman" pitchFamily="18" charset="0"/>
                </a:endParaRPr>
              </a:p>
            </p:txBody>
          </p:sp>
        </p:grpSp>
        <p:sp>
          <p:nvSpPr>
            <p:cNvPr id="76" name="TextBox 1"/>
            <p:cNvSpPr txBox="1"/>
            <p:nvPr/>
          </p:nvSpPr>
          <p:spPr>
            <a:xfrm>
              <a:off x="1560736" y="4573224"/>
              <a:ext cx="2559265" cy="252248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sz="1200" b="1" dirty="0">
                  <a:solidFill>
                    <a:srgbClr val="98B954"/>
                  </a:solidFill>
                </a:rPr>
                <a:t>стадии  проектирования</a:t>
              </a:r>
              <a:endParaRPr lang="en-US" sz="1200" b="1" dirty="0">
                <a:solidFill>
                  <a:srgbClr val="98B954"/>
                </a:solidFill>
              </a:endParaRPr>
            </a:p>
          </p:txBody>
        </p:sp>
      </p:grpSp>
      <p:grpSp>
        <p:nvGrpSpPr>
          <p:cNvPr id="7" name="Group 33"/>
          <p:cNvGrpSpPr/>
          <p:nvPr/>
        </p:nvGrpSpPr>
        <p:grpSpPr>
          <a:xfrm>
            <a:off x="3069655" y="3199584"/>
            <a:ext cx="6444604" cy="2163134"/>
            <a:chOff x="1560736" y="3850548"/>
            <a:chExt cx="6444604" cy="2163134"/>
          </a:xfrm>
        </p:grpSpPr>
        <p:sp>
          <p:nvSpPr>
            <p:cNvPr id="71" name="TextBox 1"/>
            <p:cNvSpPr txBox="1"/>
            <p:nvPr/>
          </p:nvSpPr>
          <p:spPr>
            <a:xfrm>
              <a:off x="1560736" y="3850548"/>
              <a:ext cx="2559265" cy="252248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sz="1200" u="sng" dirty="0"/>
                <a:t>Ошибки сделаные в</a:t>
              </a:r>
              <a:r>
                <a:rPr lang="en-US" sz="1200" u="sng" dirty="0"/>
                <a:t>:</a:t>
              </a:r>
            </a:p>
          </p:txBody>
        </p:sp>
        <p:grpSp>
          <p:nvGrpSpPr>
            <p:cNvPr id="8" name="Group 69"/>
            <p:cNvGrpSpPr/>
            <p:nvPr/>
          </p:nvGrpSpPr>
          <p:grpSpPr>
            <a:xfrm>
              <a:off x="5831483" y="5606092"/>
              <a:ext cx="2173857" cy="407590"/>
              <a:chOff x="5831483" y="5606092"/>
              <a:chExt cx="2173857" cy="407590"/>
            </a:xfrm>
          </p:grpSpPr>
          <p:sp>
            <p:nvSpPr>
              <p:cNvPr id="57" name="Rectangle 56"/>
              <p:cNvSpPr/>
              <p:nvPr/>
            </p:nvSpPr>
            <p:spPr bwMode="auto">
              <a:xfrm>
                <a:off x="7677536" y="5606092"/>
                <a:ext cx="327804" cy="407590"/>
              </a:xfrm>
              <a:prstGeom prst="rect">
                <a:avLst/>
              </a:prstGeom>
              <a:solidFill>
                <a:srgbClr val="BE4B4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latin typeface="Times New Roman" pitchFamily="18" charset="0"/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 bwMode="auto">
              <a:xfrm>
                <a:off x="5831483" y="5921398"/>
                <a:ext cx="327804" cy="92284"/>
              </a:xfrm>
              <a:prstGeom prst="rect">
                <a:avLst/>
              </a:prstGeom>
              <a:solidFill>
                <a:srgbClr val="BE4B4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latin typeface="Times New Roman" pitchFamily="18" charset="0"/>
                </a:endParaRPr>
              </a:p>
            </p:txBody>
          </p:sp>
        </p:grpSp>
        <p:sp>
          <p:nvSpPr>
            <p:cNvPr id="77" name="TextBox 1"/>
            <p:cNvSpPr txBox="1"/>
            <p:nvPr/>
          </p:nvSpPr>
          <p:spPr>
            <a:xfrm>
              <a:off x="1560736" y="4211886"/>
              <a:ext cx="2559265" cy="252248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sz="1200" b="1" dirty="0">
                  <a:solidFill>
                    <a:srgbClr val="BE4B48"/>
                  </a:solidFill>
                </a:rPr>
                <a:t>стадии  написания кода</a:t>
              </a:r>
              <a:endParaRPr lang="en-US" sz="1200" b="1" dirty="0">
                <a:solidFill>
                  <a:srgbClr val="BE4B48"/>
                </a:solidFill>
              </a:endParaRPr>
            </a:p>
          </p:txBody>
        </p:sp>
      </p:grpSp>
      <p:sp>
        <p:nvSpPr>
          <p:cNvPr id="82" name="Text Box 5"/>
          <p:cNvSpPr txBox="1">
            <a:spLocks noChangeArrowheads="1"/>
          </p:cNvSpPr>
          <p:nvPr/>
        </p:nvSpPr>
        <p:spPr bwMode="auto">
          <a:xfrm>
            <a:off x="1602527" y="6130638"/>
            <a:ext cx="440405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rgbClr val="215383"/>
              </a:buClr>
              <a:buSzPct val="75000"/>
              <a:buFont typeface="Wingdings" pitchFamily="2" charset="2"/>
              <a:buNone/>
            </a:pPr>
            <a:r>
              <a:rPr lang="en-US" dirty="0">
                <a:latin typeface="Arial" charset="0"/>
              </a:rPr>
              <a:t>Return on Investment for Independent Verification &amp; Validation, NASA, 2004.</a:t>
            </a:r>
            <a:endParaRPr lang="en-US" sz="1200" dirty="0">
              <a:latin typeface="Arial" charset="0"/>
            </a:endParaRPr>
          </a:p>
        </p:txBody>
      </p: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5865439" y="6130637"/>
            <a:ext cx="440405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rgbClr val="215383"/>
              </a:buClr>
              <a:buSzPct val="75000"/>
              <a:buFont typeface="Wingdings" pitchFamily="2" charset="2"/>
              <a:buNone/>
            </a:pPr>
            <a:r>
              <a:rPr lang="en-US" dirty="0">
                <a:latin typeface="Arial" charset="0"/>
              </a:rPr>
              <a:t>INCOSE (International Council on Systems Engineering).</a:t>
            </a:r>
            <a:endParaRPr lang="en-US" sz="1200" dirty="0">
              <a:latin typeface="Arial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6690365" y="4534779"/>
            <a:ext cx="1207691" cy="0"/>
          </a:xfrm>
          <a:prstGeom prst="line">
            <a:avLst/>
          </a:prstGeom>
          <a:ln w="952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797660" y="4643198"/>
            <a:ext cx="740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3–6x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583402" y="4191658"/>
            <a:ext cx="11689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20–100x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8522022" y="1327110"/>
            <a:ext cx="1207691" cy="0"/>
          </a:xfrm>
          <a:prstGeom prst="line">
            <a:avLst/>
          </a:prstGeom>
          <a:ln w="952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8450691" y="967286"/>
            <a:ext cx="14542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500–1000x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4873230" y="4970720"/>
            <a:ext cx="1207691" cy="0"/>
          </a:xfrm>
          <a:prstGeom prst="line">
            <a:avLst/>
          </a:prstGeom>
          <a:ln w="952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7371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2042319" y="1371600"/>
          <a:ext cx="8077200" cy="4801832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255118">
                <a:tc rowSpan="4"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="1" dirty="0" smtClean="0">
                          <a:latin typeface="Arial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       Развитость моделирования 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4" marR="47864" marT="0" marB="0" vert="vert27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Arial"/>
                          <a:ea typeface="Calibri"/>
                          <a:cs typeface="Times New Roman"/>
                        </a:rPr>
                        <a:t>Формальные</a:t>
                      </a:r>
                      <a:r>
                        <a:rPr lang="ru-RU" sz="1400" b="1" baseline="0" dirty="0" smtClean="0">
                          <a:latin typeface="Arial"/>
                          <a:ea typeface="Calibri"/>
                          <a:cs typeface="Times New Roman"/>
                        </a:rPr>
                        <a:t> методы </a:t>
                      </a:r>
                      <a:r>
                        <a:rPr lang="en-US" sz="1400" b="1" dirty="0" smtClean="0">
                          <a:latin typeface="Arial"/>
                          <a:ea typeface="Calibri"/>
                          <a:cs typeface="Times New Roman"/>
                        </a:rPr>
                        <a:t>V&amp;V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связь с и тестирование по требованиям)</a:t>
                      </a:r>
                      <a:endParaRPr lang="en-US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4" marR="4786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Виртуальная Верификация и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Валидация</a:t>
                      </a:r>
                      <a:endParaRPr lang="ru-RU" sz="1400" b="1" dirty="0" smtClean="0">
                        <a:solidFill>
                          <a:schemeClr val="tx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формальные методы</a:t>
                      </a:r>
                      <a:r>
                        <a:rPr lang="ru-RU" sz="1200" baseline="0" dirty="0" smtClean="0">
                          <a:latin typeface="+mn-lt"/>
                          <a:ea typeface="Calibri"/>
                          <a:cs typeface="Times New Roman"/>
                        </a:rPr>
                        <a:t> и средства</a:t>
                      </a:r>
                      <a:r>
                        <a:rPr lang="en-US" sz="1200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en-US" sz="12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4" marR="4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Системная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Валидация</a:t>
                      </a:r>
                      <a:endParaRPr lang="ru-RU" sz="1400" b="1" baseline="0" dirty="0" smtClean="0">
                        <a:solidFill>
                          <a:schemeClr val="tx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применение формальных методов и средств «к железу»</a:t>
                      </a:r>
                      <a:r>
                        <a:rPr lang="en-US" sz="1200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4" marR="4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Полное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 использование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МОП</a:t>
                      </a:r>
                      <a:endParaRPr lang="en-US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4" marR="4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551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baseline="0" dirty="0" smtClean="0">
                          <a:latin typeface="Arial"/>
                          <a:ea typeface="Calibri"/>
                          <a:cs typeface="Times New Roman"/>
                        </a:rPr>
                        <a:t>Системное моделирование</a:t>
                      </a:r>
                      <a:endParaRPr lang="en-US" sz="1400" b="1" dirty="0" smtClean="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различные уровни моделей среды, вложенность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) </a:t>
                      </a:r>
                      <a:endParaRPr lang="en-US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4" marR="4786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Целостное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 моделирование 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замкнутый цикл </a:t>
                      </a:r>
                      <a:br>
                        <a:rPr lang="ru-RU" sz="1200" b="1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</a:br>
                      <a:r>
                        <a:rPr lang="en-US" sz="1200" dirty="0" smtClean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200" baseline="0" dirty="0" smtClean="0">
                          <a:latin typeface="+mn-lt"/>
                          <a:ea typeface="Calibri"/>
                          <a:cs typeface="Times New Roman"/>
                        </a:rPr>
                        <a:t>алгоритмы + модели среды</a:t>
                      </a:r>
                      <a:r>
                        <a:rPr lang="en-US" sz="1200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en-US" sz="12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4" marR="4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Программно-аппаратное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 мод-е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синтез кода для моделей среды</a:t>
                      </a:r>
                      <a:r>
                        <a:rPr lang="en-US" sz="1200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en-US" sz="12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4" marR="4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Разработка на основе моделирования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200" baseline="0" dirty="0" smtClean="0">
                          <a:latin typeface="+mn-lt"/>
                          <a:ea typeface="Calibri"/>
                          <a:cs typeface="Times New Roman"/>
                        </a:rPr>
                        <a:t>«финальные» агрегаты как целевые платформы</a:t>
                      </a:r>
                      <a:r>
                        <a:rPr lang="en-US" sz="1200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4" marR="4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467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Моделирование Алгоритма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(без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 моделей среды)</a:t>
                      </a:r>
                      <a:endParaRPr lang="en-US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4" marR="4786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Графические спецификации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алгоритмы как графические или текстовые модели</a:t>
                      </a:r>
                      <a:r>
                        <a:rPr lang="en-US" sz="1200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4" marR="4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Быстрое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baseline="0" dirty="0" err="1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прототипиров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-е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синтез кода из алгоритмов для тестирования</a:t>
                      </a:r>
                      <a:r>
                        <a:rPr lang="en-US" sz="1200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4" marR="4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Графическое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программир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-е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синтез «боевого» кода</a:t>
                      </a:r>
                      <a:r>
                        <a:rPr lang="ru-RU" sz="1200" baseline="0" dirty="0" smtClean="0">
                          <a:latin typeface="+mn-lt"/>
                          <a:ea typeface="Calibri"/>
                          <a:cs typeface="Times New Roman"/>
                        </a:rPr>
                        <a:t> из алгоритмов</a:t>
                      </a:r>
                      <a:r>
                        <a:rPr lang="en-US" sz="1100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en-US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4" marR="4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30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7864" marR="478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Arial"/>
                          <a:ea typeface="Calibri"/>
                          <a:cs typeface="Times New Roman"/>
                        </a:rPr>
                        <a:t>Симуляция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4" marR="4786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Calibri"/>
                          <a:cs typeface="Times New Roman"/>
                        </a:rPr>
                        <a:t>Real</a:t>
                      </a:r>
                      <a:r>
                        <a:rPr lang="en-US" sz="1600" b="1" baseline="0" dirty="0" smtClean="0">
                          <a:latin typeface="Arial"/>
                          <a:ea typeface="Calibri"/>
                          <a:cs typeface="Times New Roman"/>
                        </a:rPr>
                        <a:t>-time </a:t>
                      </a:r>
                      <a:r>
                        <a:rPr lang="ru-RU" sz="1600" b="1" baseline="0" dirty="0" smtClean="0">
                          <a:latin typeface="Arial"/>
                          <a:ea typeface="Calibri"/>
                          <a:cs typeface="Times New Roman"/>
                        </a:rPr>
                        <a:t>тестирование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4" marR="4786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Arial"/>
                          <a:ea typeface="Calibri"/>
                          <a:cs typeface="Times New Roman"/>
                        </a:rPr>
                        <a:t>Промышленный код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4" marR="4786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9743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latin typeface="Arial"/>
                          <a:ea typeface="Calibri"/>
                          <a:cs typeface="Times New Roman"/>
                        </a:rPr>
                        <a:t>                             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baseline="0" dirty="0" smtClean="0">
                          <a:latin typeface="Arial"/>
                          <a:ea typeface="Calibri"/>
                          <a:cs typeface="Times New Roman"/>
                        </a:rPr>
                        <a:t>                    Внедрение автоматического синтеза кода</a:t>
                      </a: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4" marR="4786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032" name="AutoShape 8"/>
          <p:cNvSpPr>
            <a:spLocks noChangeArrowheads="1"/>
          </p:cNvSpPr>
          <p:nvPr/>
        </p:nvSpPr>
        <p:spPr bwMode="auto">
          <a:xfrm>
            <a:off x="5776119" y="5588000"/>
            <a:ext cx="2844800" cy="279400"/>
          </a:xfrm>
          <a:prstGeom prst="rightArrow">
            <a:avLst>
              <a:gd name="adj1" fmla="val 40907"/>
              <a:gd name="adj2" fmla="val 154566"/>
            </a:avLst>
          </a:prstGeom>
          <a:solidFill>
            <a:srgbClr val="993200"/>
          </a:solidFill>
          <a:ln w="381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 rot="16200000">
            <a:off x="1242218" y="3263901"/>
            <a:ext cx="2844800" cy="279401"/>
          </a:xfrm>
          <a:prstGeom prst="rightArrow">
            <a:avLst>
              <a:gd name="adj1" fmla="val 40907"/>
              <a:gd name="adj2" fmla="val 154565"/>
            </a:avLst>
          </a:prstGeom>
          <a:solidFill>
            <a:srgbClr val="993200"/>
          </a:solidFill>
          <a:ln w="381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966119" y="457200"/>
            <a:ext cx="8077200" cy="990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ru-RU" dirty="0"/>
              <a:t>Степень внедрения МОП различна</a:t>
            </a:r>
            <a:br>
              <a:rPr lang="ru-RU" dirty="0"/>
            </a:br>
            <a:r>
              <a:rPr lang="ru-RU" sz="2000" dirty="0" err="1"/>
              <a:t>Мехатроника</a:t>
            </a:r>
            <a:r>
              <a:rPr lang="ru-RU" sz="2000" dirty="0"/>
              <a:t>, САУ и робототехника</a:t>
            </a:r>
            <a:endParaRPr lang="en-US" sz="2000" dirty="0"/>
          </a:p>
        </p:txBody>
      </p:sp>
      <p:sp>
        <p:nvSpPr>
          <p:cNvPr id="4" name="Стрелка углом вверх 3"/>
          <p:cNvSpPr/>
          <p:nvPr/>
        </p:nvSpPr>
        <p:spPr>
          <a:xfrm>
            <a:off x="3820319" y="3594100"/>
            <a:ext cx="914400" cy="2133600"/>
          </a:xfrm>
          <a:prstGeom prst="bentUpArrow">
            <a:avLst/>
          </a:prstGeom>
          <a:solidFill>
            <a:schemeClr val="accent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61319" y="5250647"/>
            <a:ext cx="2438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Arial" pitchFamily="34" charset="0"/>
                <a:cs typeface="Arial" pitchFamily="34" charset="0"/>
              </a:rPr>
              <a:t>Рекомендуемые мероприятия ДО начала финансово-емкой фазы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1837279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W_2014_Public_widescreen">
  <a:themeElements>
    <a:clrScheme name="TMW_PPT">
      <a:dk1>
        <a:sysClr val="windowText" lastClr="000000"/>
      </a:dk1>
      <a:lt1>
        <a:sysClr val="window" lastClr="FFFFFF"/>
      </a:lt1>
      <a:dk2>
        <a:srgbClr val="125687"/>
      </a:dk2>
      <a:lt2>
        <a:srgbClr val="EEECE1"/>
      </a:lt2>
      <a:accent1>
        <a:srgbClr val="95B3D7"/>
      </a:accent1>
      <a:accent2>
        <a:srgbClr val="781414"/>
      </a:accent2>
      <a:accent3>
        <a:srgbClr val="697819"/>
      </a:accent3>
      <a:accent4>
        <a:srgbClr val="D27809"/>
      </a:accent4>
      <a:accent5>
        <a:srgbClr val="BFBFBF"/>
      </a:accent5>
      <a:accent6>
        <a:srgbClr val="E5DD9F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b="1" dirty="0" smtClean="0"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5">
              <a:lumMod val="7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 dirty="0">
            <a:latin typeface="Arial" pitchFamily="34" charset="0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Exponenta_Helvetica [только чтение]" id="{2501A278-72A3-44E9-B97C-6BFB24D13994}" vid="{28A67D08-C4F1-466E-AD47-B399A84DAC0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9">
    <a:dk1>
      <a:srgbClr val="000000"/>
    </a:dk1>
    <a:lt1>
      <a:srgbClr val="FFFFFF"/>
    </a:lt1>
    <a:dk2>
      <a:srgbClr val="000000"/>
    </a:dk2>
    <a:lt2>
      <a:srgbClr val="979797"/>
    </a:lt2>
    <a:accent1>
      <a:srgbClr val="E96517"/>
    </a:accent1>
    <a:accent2>
      <a:srgbClr val="154F8F"/>
    </a:accent2>
    <a:accent3>
      <a:srgbClr val="FFFFFF"/>
    </a:accent3>
    <a:accent4>
      <a:srgbClr val="000000"/>
    </a:accent4>
    <a:accent5>
      <a:srgbClr val="F2B8AB"/>
    </a:accent5>
    <a:accent6>
      <a:srgbClr val="124781"/>
    </a:accent6>
    <a:hlink>
      <a:srgbClr val="000000"/>
    </a:hlink>
    <a:folHlink>
      <a:srgbClr val="0000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5c85acdc-a394-4ae0-8c72-fb4a95b3d573">FV3TYEPWNNQC-81-1422</_dlc_DocId>
    <_dlc_DocIdUrl xmlns="5c85acdc-a394-4ae0-8c72-fb4a95b3d573">
      <Url>http://sharepoint/marketing/marcomm/webinars/natick/_layouts/15/DocIdRedir.aspx?ID=FV3TYEPWNNQC-81-1422</Url>
      <Description>FV3TYEPWNNQC-81-1422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7137BF8BA2A4088BD2721F01904C9" ma:contentTypeVersion="14" ma:contentTypeDescription="Create a new document." ma:contentTypeScope="" ma:versionID="1c1ed4f586b9e53a8708f27f4f65d64e">
  <xsd:schema xmlns:xsd="http://www.w3.org/2001/XMLSchema" xmlns:xs="http://www.w3.org/2001/XMLSchema" xmlns:p="http://schemas.microsoft.com/office/2006/metadata/properties" xmlns:ns2="5c85acdc-a394-4ae0-8c72-fb4a95b3d573" targetNamespace="http://schemas.microsoft.com/office/2006/metadata/properties" ma:root="true" ma:fieldsID="55e2521e7df4d5c11309cefaa7c01562" ns2:_="">
    <xsd:import namespace="5c85acdc-a394-4ae0-8c72-fb4a95b3d57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85acdc-a394-4ae0-8c72-fb4a95b3d57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e7c50fe4-4c86-4d33-a0d3-ad29cfb7378a" ContentTypeId="0x0101" PreviousValue="false"/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8A212822-65D9-45C1-A403-9ADFC02CC10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93114DE-72C0-466B-AF0C-D142ED580771}">
  <ds:schemaRefs>
    <ds:schemaRef ds:uri="http://purl.org/dc/terms/"/>
    <ds:schemaRef ds:uri="http://purl.org/dc/elements/1.1/"/>
    <ds:schemaRef ds:uri="http://www.w3.org/XML/1998/namespace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5c85acdc-a394-4ae0-8c72-fb4a95b3d573"/>
  </ds:schemaRefs>
</ds:datastoreItem>
</file>

<file path=customXml/itemProps3.xml><?xml version="1.0" encoding="utf-8"?>
<ds:datastoreItem xmlns:ds="http://schemas.openxmlformats.org/officeDocument/2006/customXml" ds:itemID="{16D31D7F-5FF2-4E97-B4AF-F2775F5041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85acdc-a394-4ae0-8c72-fb4a95b3d5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7DD31926-ABCF-475C-86F0-6B58D0275318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F0F8B087-8B5E-411B-A3E4-9EAD630DB00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ОИЯИ</Template>
  <TotalTime>10</TotalTime>
  <Words>1185</Words>
  <Application>Microsoft Office PowerPoint</Application>
  <PresentationFormat>Произвольный</PresentationFormat>
  <Paragraphs>179</Paragraphs>
  <Slides>11</Slides>
  <Notes>6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MW_2014_Public_widescreen</vt:lpstr>
      <vt:lpstr>Управление техническими рисками проектов при помощи модельно-ориентированного подхода</vt:lpstr>
      <vt:lpstr>Разработка сложных систем</vt:lpstr>
      <vt:lpstr>Традиционный процесс проектирования</vt:lpstr>
      <vt:lpstr>Модельно-Ориентированное Проектирование</vt:lpstr>
      <vt:lpstr>МОП Проектирование на системном и компонентном уровне</vt:lpstr>
      <vt:lpstr>Статистика отдачи от применения МОП</vt:lpstr>
      <vt:lpstr>Эффект от применения МОП с т.з. количества и сроков идентификации технических проблем</vt:lpstr>
      <vt:lpstr>Финансовые последствия отсутствия стимулирования ранней верификации</vt:lpstr>
      <vt:lpstr>Презентация PowerPoint</vt:lpstr>
      <vt:lpstr>Выводы о применении МОП</vt:lpstr>
      <vt:lpstr>Рекомендации повышение надежности инвестиций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техническими рисками проектов при помощи модельно-ориентированного подхода</dc:title>
  <dc:creator>Bogoslavskiy, Nikita</dc:creator>
  <cp:keywords>Version 13.0</cp:keywords>
  <cp:lastModifiedBy>Высоцкий Василий</cp:lastModifiedBy>
  <cp:revision>2</cp:revision>
  <dcterms:created xsi:type="dcterms:W3CDTF">2017-10-06T08:13:55Z</dcterms:created>
  <dcterms:modified xsi:type="dcterms:W3CDTF">2017-10-06T11:39:17Z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0x01010081A7137BF8BA2A4088BD2721F01904C9</vt:lpwstr>
  </property>
  <property fmtid="{D5CDD505-2E9C-101B-9397-08002B2CF9AE}" pid="4" name="_dlc_DocIdItemGuid">
    <vt:lpwstr>eae475a8-7f85-4656-9cd0-c3b0755340a1</vt:lpwstr>
  </property>
</Properties>
</file>